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4" r:id="rId7"/>
    <p:sldId id="262" r:id="rId8"/>
    <p:sldId id="259" r:id="rId9"/>
    <p:sldId id="267" r:id="rId10"/>
    <p:sldId id="263" r:id="rId11"/>
    <p:sldId id="270" r:id="rId12"/>
    <p:sldId id="269" r:id="rId13"/>
    <p:sldId id="268" r:id="rId14"/>
    <p:sldId id="271" r:id="rId15"/>
    <p:sldId id="274" r:id="rId16"/>
    <p:sldId id="280" r:id="rId17"/>
    <p:sldId id="273" r:id="rId18"/>
    <p:sldId id="277" r:id="rId19"/>
    <p:sldId id="272" r:id="rId20"/>
    <p:sldId id="278" r:id="rId21"/>
    <p:sldId id="279" r:id="rId22"/>
    <p:sldId id="281" r:id="rId23"/>
    <p:sldId id="276" r:id="rId24"/>
    <p:sldId id="261"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A8E70-C786-DB6C-D74E-BFF89F73C42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A93A5DB-B677-5D8F-717F-29B1839D1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4FC0A30-4DD3-F6A4-951B-6F13ABC01FD3}"/>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5" name="Marcador de pie de página 4">
            <a:extLst>
              <a:ext uri="{FF2B5EF4-FFF2-40B4-BE49-F238E27FC236}">
                <a16:creationId xmlns:a16="http://schemas.microsoft.com/office/drawing/2014/main" id="{F2A039D5-662F-335F-D453-F6FAC8421B01}"/>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5596A325-6598-DD6B-7E42-37259AA4BC4F}"/>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32651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B490C-1943-F2A5-522C-72891D8669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443022C-3CD6-3330-7689-200036C83F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DC993-77F0-9FF1-C6EF-8E134E1561F9}"/>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5" name="Marcador de pie de página 4">
            <a:extLst>
              <a:ext uri="{FF2B5EF4-FFF2-40B4-BE49-F238E27FC236}">
                <a16:creationId xmlns:a16="http://schemas.microsoft.com/office/drawing/2014/main" id="{3613BD57-854A-BC6E-DC49-557F638ED2BE}"/>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37D1803B-25D8-5F01-1D94-D37E1F380768}"/>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369034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D4D9D5-BB9F-135E-E7F1-3FD3116FC3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1C2A43D-56A9-CE5B-7186-1AAC4B9B7ED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EF4CF1-15E0-E329-2EB0-B85D608DBC6C}"/>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5" name="Marcador de pie de página 4">
            <a:extLst>
              <a:ext uri="{FF2B5EF4-FFF2-40B4-BE49-F238E27FC236}">
                <a16:creationId xmlns:a16="http://schemas.microsoft.com/office/drawing/2014/main" id="{091A69A1-53CE-046D-D552-EA1D774F3E34}"/>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DBB389C-FEA0-699E-4CBE-43E0BD6E88A4}"/>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3532118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8BB66-86CD-72DD-6A90-3E0DB44D152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66C35F2-BDD2-643E-71E6-56C85D1B52EF}"/>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4" name="Marcador de pie de página 3">
            <a:extLst>
              <a:ext uri="{FF2B5EF4-FFF2-40B4-BE49-F238E27FC236}">
                <a16:creationId xmlns:a16="http://schemas.microsoft.com/office/drawing/2014/main" id="{2D66F243-38D9-BC14-DF4E-15C6916CD27C}"/>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329CF604-C747-E303-B177-E658AA4DB3F4}"/>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357953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6" name="Triángulo rectángulo 5">
            <a:extLst>
              <a:ext uri="{FF2B5EF4-FFF2-40B4-BE49-F238E27FC236}">
                <a16:creationId xmlns:a16="http://schemas.microsoft.com/office/drawing/2014/main" id="{E2F6D889-65F1-0482-94CC-1BD56C07BE1C}"/>
              </a:ext>
            </a:extLst>
          </p:cNvPr>
          <p:cNvSpPr/>
          <p:nvPr userDrawn="1"/>
        </p:nvSpPr>
        <p:spPr>
          <a:xfrm flipH="1">
            <a:off x="9779924" y="1748877"/>
            <a:ext cx="2402378" cy="510912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D5BF69DD-47C6-18DA-1DF7-7C7A4FD1A1D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DBE2145-04FE-9654-D45D-0E021F03F20E}"/>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4" name="Marcador de pie de página 3">
            <a:extLst>
              <a:ext uri="{FF2B5EF4-FFF2-40B4-BE49-F238E27FC236}">
                <a16:creationId xmlns:a16="http://schemas.microsoft.com/office/drawing/2014/main" id="{1120AAB0-F45E-D8C4-2809-C5C10301601E}"/>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B53A56D5-9BB0-C5FF-F864-B5280CE321E7}"/>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710067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6" name="Triángulo rectángulo 5">
            <a:extLst>
              <a:ext uri="{FF2B5EF4-FFF2-40B4-BE49-F238E27FC236}">
                <a16:creationId xmlns:a16="http://schemas.microsoft.com/office/drawing/2014/main" id="{E568DA1A-B591-CDAD-050B-BB0A1AF743A1}"/>
              </a:ext>
            </a:extLst>
          </p:cNvPr>
          <p:cNvSpPr/>
          <p:nvPr userDrawn="1"/>
        </p:nvSpPr>
        <p:spPr>
          <a:xfrm>
            <a:off x="1" y="0"/>
            <a:ext cx="2244436" cy="6858000"/>
          </a:xfrm>
          <a:prstGeom prst="rtTriangl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E88061B6-1951-55BC-6990-5EAD9EF592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7FF946-F422-57B1-FDCD-ACD8DE281D8D}"/>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4" name="Marcador de pie de página 3">
            <a:extLst>
              <a:ext uri="{FF2B5EF4-FFF2-40B4-BE49-F238E27FC236}">
                <a16:creationId xmlns:a16="http://schemas.microsoft.com/office/drawing/2014/main" id="{88F37DE9-8ABE-4ED8-4468-A652AEA854AF}"/>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645CD927-A697-2282-A99B-520320490158}"/>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366882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61AE4C-7818-C940-DA1D-BBB15D5987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C9B4E0-FFE0-40F3-6015-A2A923E4FAB0}"/>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4" name="Marcador de pie de página 3">
            <a:extLst>
              <a:ext uri="{FF2B5EF4-FFF2-40B4-BE49-F238E27FC236}">
                <a16:creationId xmlns:a16="http://schemas.microsoft.com/office/drawing/2014/main" id="{CE3E30FA-DBB1-EC92-55FC-52910D993BB3}"/>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93520440-66BA-9233-CD0A-EEE0AB96DF4E}"/>
              </a:ext>
            </a:extLst>
          </p:cNvPr>
          <p:cNvSpPr>
            <a:spLocks noGrp="1"/>
          </p:cNvSpPr>
          <p:nvPr>
            <p:ph type="sldNum" sz="quarter" idx="12"/>
          </p:nvPr>
        </p:nvSpPr>
        <p:spPr/>
        <p:txBody>
          <a:bodyPr/>
          <a:lstStyle/>
          <a:p>
            <a:fld id="{B196776E-BE4A-4204-94ED-F5E935A5C44B}" type="slidenum">
              <a:rPr lang="es-ES" smtClean="0"/>
              <a:t>‹Nº›</a:t>
            </a:fld>
            <a:endParaRPr lang="es-ES" dirty="0"/>
          </a:p>
        </p:txBody>
      </p:sp>
      <p:sp>
        <p:nvSpPr>
          <p:cNvPr id="6" name="Triángulo rectángulo 5">
            <a:extLst>
              <a:ext uri="{FF2B5EF4-FFF2-40B4-BE49-F238E27FC236}">
                <a16:creationId xmlns:a16="http://schemas.microsoft.com/office/drawing/2014/main" id="{7B3098F8-C575-8623-04AE-1734EEB0AA75}"/>
              </a:ext>
            </a:extLst>
          </p:cNvPr>
          <p:cNvSpPr/>
          <p:nvPr userDrawn="1"/>
        </p:nvSpPr>
        <p:spPr>
          <a:xfrm>
            <a:off x="0" y="0"/>
            <a:ext cx="2444620" cy="6858000"/>
          </a:xfrm>
          <a:prstGeom prst="rtTriangl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4305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20743-35ED-FBE8-5E0D-9728D71182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19F26C-EEA2-3125-BE91-E23ECA2231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747543C-BD4B-FBB5-70B4-E9F88C7B0016}"/>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5" name="Marcador de pie de página 4">
            <a:extLst>
              <a:ext uri="{FF2B5EF4-FFF2-40B4-BE49-F238E27FC236}">
                <a16:creationId xmlns:a16="http://schemas.microsoft.com/office/drawing/2014/main" id="{A37A8B57-2D25-D822-FBA6-5AA299705011}"/>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392A9E76-2706-BF26-5828-7F4FE8498C71}"/>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279816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2E365-8F9A-7736-B96C-05B97144B78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EFAC88D-8A89-F567-A9FF-BE697826A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43E4E2-4F40-CB41-2D23-409380533BA9}"/>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5" name="Marcador de pie de página 4">
            <a:extLst>
              <a:ext uri="{FF2B5EF4-FFF2-40B4-BE49-F238E27FC236}">
                <a16:creationId xmlns:a16="http://schemas.microsoft.com/office/drawing/2014/main" id="{E292FCF1-F659-7EB9-627F-AD332E6A0116}"/>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9D49106A-2956-705A-AD24-81214E191393}"/>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190268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9BCC21-4D39-83E6-D5ED-67373D9859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F438E3-18E3-EC6E-8161-2E5FABA32D8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799420-33C7-D9E0-1657-CBCD2F34F7E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EE10B58-377F-763F-4577-F4DC7C109261}"/>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6" name="Marcador de pie de página 5">
            <a:extLst>
              <a:ext uri="{FF2B5EF4-FFF2-40B4-BE49-F238E27FC236}">
                <a16:creationId xmlns:a16="http://schemas.microsoft.com/office/drawing/2014/main" id="{CD51FBD7-71CA-1A33-A283-F60D16C2104F}"/>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759D797A-899F-7B62-2185-6A66F60CD8F8}"/>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2222502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1B745-CBEF-5082-978C-2E3F237691B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E42AA77-FC09-AC1E-6873-D173DAC6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C2123AD-544F-F9F2-E5F6-4A78332C76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5FA1B07-8237-8F3A-B84A-6FA2D9854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FF3278-CA32-6866-3C01-84AD2F89A21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B587288-580E-86F5-ED02-9A4F0BF58EA9}"/>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8" name="Marcador de pie de página 7">
            <a:extLst>
              <a:ext uri="{FF2B5EF4-FFF2-40B4-BE49-F238E27FC236}">
                <a16:creationId xmlns:a16="http://schemas.microsoft.com/office/drawing/2014/main" id="{FBE1F993-BA5D-75E0-E0F6-E056BFF699E4}"/>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621809FB-5464-98F3-D59A-6E35DE6A6D6D}"/>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323769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89E5C7-A6DB-B245-1F5A-E88AFFFA10B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9F3C33-CB71-BF54-61E3-30F75D48F7B6}"/>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4" name="Marcador de pie de página 3">
            <a:extLst>
              <a:ext uri="{FF2B5EF4-FFF2-40B4-BE49-F238E27FC236}">
                <a16:creationId xmlns:a16="http://schemas.microsoft.com/office/drawing/2014/main" id="{5D7D3AA8-8D1D-CF7A-B7C4-536FD5F57566}"/>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C04AF3E1-7849-0336-1CC4-62328AAA7861}"/>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98929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A301DF-4B27-82B2-896D-4ECD168C247D}"/>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3" name="Marcador de pie de página 2">
            <a:extLst>
              <a:ext uri="{FF2B5EF4-FFF2-40B4-BE49-F238E27FC236}">
                <a16:creationId xmlns:a16="http://schemas.microsoft.com/office/drawing/2014/main" id="{ED660937-D3F9-F7F3-7594-41CC366B6034}"/>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7AA2C020-2623-DAC1-1986-7AB9F94BFE66}"/>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92230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D37EF7-823F-2090-414C-FFC816CE3C4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1E9F21-FDF4-EE59-A946-A6554F441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A5AE8E-BAB4-D9B8-B39F-4AF01510C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041CC6E-7BDF-CC96-57AE-B26D49E4E3A3}"/>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6" name="Marcador de pie de página 5">
            <a:extLst>
              <a:ext uri="{FF2B5EF4-FFF2-40B4-BE49-F238E27FC236}">
                <a16:creationId xmlns:a16="http://schemas.microsoft.com/office/drawing/2014/main" id="{6DDE17E7-93EF-246C-3F13-1826F0ACC8FC}"/>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422D01E7-FC4D-E7D3-6D3A-386F4B4B3C10}"/>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47642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B6C6F-C7B5-B0DA-5880-176D353FEF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F40A2E5-A930-B0FB-7B6C-6657C72C8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5E6BB802-9D0B-7FA0-E26A-C0FD80CD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77716B-F72A-7034-5211-B428ADDCB02F}"/>
              </a:ext>
            </a:extLst>
          </p:cNvPr>
          <p:cNvSpPr>
            <a:spLocks noGrp="1"/>
          </p:cNvSpPr>
          <p:nvPr>
            <p:ph type="dt" sz="half" idx="10"/>
          </p:nvPr>
        </p:nvSpPr>
        <p:spPr/>
        <p:txBody>
          <a:bodyPr/>
          <a:lstStyle/>
          <a:p>
            <a:fld id="{6DDEA6FB-5122-41D1-959B-1926D982FDF0}" type="datetimeFigureOut">
              <a:rPr lang="es-ES" smtClean="0"/>
              <a:t>18/07/2024</a:t>
            </a:fld>
            <a:endParaRPr lang="es-ES" dirty="0"/>
          </a:p>
        </p:txBody>
      </p:sp>
      <p:sp>
        <p:nvSpPr>
          <p:cNvPr id="6" name="Marcador de pie de página 5">
            <a:extLst>
              <a:ext uri="{FF2B5EF4-FFF2-40B4-BE49-F238E27FC236}">
                <a16:creationId xmlns:a16="http://schemas.microsoft.com/office/drawing/2014/main" id="{6E643F6D-4870-26EE-321F-CBBB6AE477D0}"/>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7F08A60C-E73F-1BBC-09F2-23764927A59B}"/>
              </a:ext>
            </a:extLst>
          </p:cNvPr>
          <p:cNvSpPr>
            <a:spLocks noGrp="1"/>
          </p:cNvSpPr>
          <p:nvPr>
            <p:ph type="sldNum" sz="quarter" idx="12"/>
          </p:nvPr>
        </p:nvSpPr>
        <p:spPr/>
        <p:txBody>
          <a:bodyPr/>
          <a:lstStyle/>
          <a:p>
            <a:fld id="{B196776E-BE4A-4204-94ED-F5E935A5C44B}" type="slidenum">
              <a:rPr lang="es-ES" smtClean="0"/>
              <a:t>‹Nº›</a:t>
            </a:fld>
            <a:endParaRPr lang="es-ES" dirty="0"/>
          </a:p>
        </p:txBody>
      </p:sp>
    </p:spTree>
    <p:extLst>
      <p:ext uri="{BB962C8B-B14F-4D97-AF65-F5344CB8AC3E}">
        <p14:creationId xmlns:p14="http://schemas.microsoft.com/office/powerpoint/2010/main" val="2123315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C830EB2-0B6F-F7A7-57C0-2745211F7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9092FF-E6B7-3783-0A4A-D0E69591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E8F005-E866-3D1E-5363-6E8556698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EA6FB-5122-41D1-959B-1926D982FDF0}" type="datetimeFigureOut">
              <a:rPr lang="es-ES" smtClean="0"/>
              <a:t>18/07/2024</a:t>
            </a:fld>
            <a:endParaRPr lang="es-ES" dirty="0"/>
          </a:p>
        </p:txBody>
      </p:sp>
      <p:sp>
        <p:nvSpPr>
          <p:cNvPr id="5" name="Marcador de pie de página 4">
            <a:extLst>
              <a:ext uri="{FF2B5EF4-FFF2-40B4-BE49-F238E27FC236}">
                <a16:creationId xmlns:a16="http://schemas.microsoft.com/office/drawing/2014/main" id="{12835283-DB70-830D-E937-F301CB8EF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F2CFA581-142B-010E-C729-0F6770CA1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6776E-BE4A-4204-94ED-F5E935A5C44B}" type="slidenum">
              <a:rPr lang="es-ES" smtClean="0"/>
              <a:t>‹Nº›</a:t>
            </a:fld>
            <a:endParaRPr lang="es-ES" dirty="0"/>
          </a:p>
        </p:txBody>
      </p:sp>
    </p:spTree>
    <p:extLst>
      <p:ext uri="{BB962C8B-B14F-4D97-AF65-F5344CB8AC3E}">
        <p14:creationId xmlns:p14="http://schemas.microsoft.com/office/powerpoint/2010/main" val="81182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5.xml"/><Relationship Id="rId1" Type="http://schemas.openxmlformats.org/officeDocument/2006/relationships/video" Target="https://www.youtube.com/embed/IicpxKubXBI?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hyperlink" Target="https://www.pololu.com/category/127/linear-actuators" TargetMode="External"/><Relationship Id="rId3" Type="http://schemas.openxmlformats.org/officeDocument/2006/relationships/hyperlink" Target="https://tienda.bricogeek.com/componentes/1190-pulsador-gigante-100mm-azul.html?search_query=boton+gigante&amp;results=4" TargetMode="External"/><Relationship Id="rId7" Type="http://schemas.openxmlformats.org/officeDocument/2006/relationships/hyperlink" Target="https://tienda.bricogeek.com/fuentes-de-alimentacion/903-fuente-de-alimentacion-mean-well-conmutada-12v8a-5410329676995.html" TargetMode="External"/><Relationship Id="rId2" Type="http://schemas.openxmlformats.org/officeDocument/2006/relationships/hyperlink" Target="https://tienda.bricogeek.com/arduino-original/1856-arduino-nano-esp32-con-pines.html?search_query=arduino+nano&amp;results=11" TargetMode="External"/><Relationship Id="rId1" Type="http://schemas.openxmlformats.org/officeDocument/2006/relationships/slideLayout" Target="../slideLayouts/slideLayout15.xml"/><Relationship Id="rId6" Type="http://schemas.openxmlformats.org/officeDocument/2006/relationships/hyperlink" Target="https://tienda.bricogeek.com/herramientas-de-prototipado/211-mini-breadboard-adhesiva.html?search_query=protoboard&amp;results=47" TargetMode="External"/><Relationship Id="rId5" Type="http://schemas.openxmlformats.org/officeDocument/2006/relationships/hyperlink" Target="https://tienda.bricogeek.com/cables/1362-cables-dupont-macho-hembra-20-cm-40-unidades.html?search_query=Cables+dupont&amp;results=14" TargetMode="External"/><Relationship Id="rId10" Type="http://schemas.openxmlformats.org/officeDocument/2006/relationships/hyperlink" Target="https://ohnaif.com/products/cricut-smart-vinyl-removible-black-33x91cm?_pos=83&amp;_sid=e9cbc4f24&amp;_ss=r" TargetMode="External"/><Relationship Id="rId4" Type="http://schemas.openxmlformats.org/officeDocument/2006/relationships/hyperlink" Target="https://tienda.bricogeek.com/diodos-led/864-pack-leds-de-colores-5mm-20-unidades.html?search_query=Leds&amp;results=51" TargetMode="External"/><Relationship Id="rId9" Type="http://schemas.openxmlformats.org/officeDocument/2006/relationships/hyperlink" Target="https://tienda.bricogeek.com/controladores-motores/1560-bts7960-driver-motor-43a-de-alta-potencia.html?search_query=BTS7960+&amp;results=1"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pololu.com/category/127/linear-actuators" TargetMode="External"/><Relationship Id="rId3" Type="http://schemas.openxmlformats.org/officeDocument/2006/relationships/hyperlink" Target="https://tienda.bricogeek.com/componentes/1190-pulsador-gigante-100mm-azul.html?search_query=boton+gigante&amp;results=4" TargetMode="External"/><Relationship Id="rId7" Type="http://schemas.openxmlformats.org/officeDocument/2006/relationships/hyperlink" Target="https://tienda.bricogeek.com/fuentes-de-alimentacion/903-fuente-de-alimentacion-mean-well-conmutada-12v8a-5410329676995.html" TargetMode="External"/><Relationship Id="rId12" Type="http://schemas.openxmlformats.org/officeDocument/2006/relationships/hyperlink" Target="https://ohnaif.com/products/cricut-smart-vinyl-removible-black-33x91cm?_pos=83&amp;_sid=e9cbc4f24&amp;_ss=r" TargetMode="External"/><Relationship Id="rId2" Type="http://schemas.openxmlformats.org/officeDocument/2006/relationships/hyperlink" Target="https://tienda.bricogeek.com/arduino-original/1856-arduino-nano-esp32-con-pines.html?search_query=arduino+nano&amp;results=11" TargetMode="External"/><Relationship Id="rId1" Type="http://schemas.openxmlformats.org/officeDocument/2006/relationships/slideLayout" Target="../slideLayouts/slideLayout15.xml"/><Relationship Id="rId6" Type="http://schemas.openxmlformats.org/officeDocument/2006/relationships/hyperlink" Target="https://tienda.bricogeek.com/herramientas-de-prototipado/211-mini-breadboard-adhesiva.html?search_query=protoboard&amp;results=47" TargetMode="External"/><Relationship Id="rId11" Type="http://schemas.openxmlformats.org/officeDocument/2006/relationships/hyperlink" Target="https://tienda.bricogeek.com/baterias-lipo/1610-bateria-lipo-3500mah.html?search_query=Bateria+Lipo+3500mAh+104755+%2F+3.7V&amp;results=1" TargetMode="External"/><Relationship Id="rId5" Type="http://schemas.openxmlformats.org/officeDocument/2006/relationships/hyperlink" Target="https://tienda.bricogeek.com/cables/1362-cables-dupont-macho-hembra-20-cm-40-unidades.html?search_query=Cables+dupont&amp;results=14" TargetMode="External"/><Relationship Id="rId10" Type="http://schemas.openxmlformats.org/officeDocument/2006/relationships/hyperlink" Target="https://tienda.bricogeek.com/convertidores-de-voltaje/776-cargador-lipo-powerboost-1000c.html?search_query=Cargador+LiPo+PowerBoost+1000C&amp;results=2" TargetMode="External"/><Relationship Id="rId4" Type="http://schemas.openxmlformats.org/officeDocument/2006/relationships/hyperlink" Target="https://tienda.bricogeek.com/diodos-led/864-pack-leds-de-colores-5mm-20-unidades.html?search_query=Leds&amp;results=51" TargetMode="External"/><Relationship Id="rId9" Type="http://schemas.openxmlformats.org/officeDocument/2006/relationships/hyperlink" Target="https://tienda.bricogeek.com/controladores-motores/1560-bts7960-driver-motor-43a-de-alta-potencia.html?search_query=BTS7960+&amp;results=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anva.com/es_es/" TargetMode="External"/><Relationship Id="rId2" Type="http://schemas.openxmlformats.org/officeDocument/2006/relationships/hyperlink" Target="https://es.libreoffice.org/descarga/libreoffice/" TargetMode="External"/><Relationship Id="rId1" Type="http://schemas.openxmlformats.org/officeDocument/2006/relationships/slideLayout" Target="../slideLayouts/slideLayout15.xml"/><Relationship Id="rId5" Type="http://schemas.openxmlformats.org/officeDocument/2006/relationships/hyperlink" Target="https://design.cricut.com/" TargetMode="External"/><Relationship Id="rId4" Type="http://schemas.openxmlformats.org/officeDocument/2006/relationships/hyperlink" Target="https://www.arduino.cc/en/softwar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hyperlink" Target="https://agueiro.edu.xunta.gal/view/view.php?t=NjtbmqXrgka2MxPBLRV9"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5.xml"/><Relationship Id="rId1" Type="http://schemas.openxmlformats.org/officeDocument/2006/relationships/video" Target="https://www.youtube.com/embed/ow9jOyl5du4?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s://tienda.bricogeek.com/cables/1350-cable-usb-tipo-c-de-carga-rapida-5a-1-metro.html?search_query=Cable+USB+Tipo-C+de+carga+rapida+5A+-+1+Metro&amp;results=1" TargetMode="External"/><Relationship Id="rId3" Type="http://schemas.openxmlformats.org/officeDocument/2006/relationships/hyperlink" Target="https://tienda.bricogeek.com/accesorios-raspberry-pi/1760-memoria-microsd-kingston-128gb-clase-10-740617298703.html?search_query=tarjeta+micro+sd&amp;results=53" TargetMode="External"/><Relationship Id="rId7" Type="http://schemas.openxmlformats.org/officeDocument/2006/relationships/hyperlink" Target="https://tienda.bricogeek.com/convertidores-de-voltaje/1650-regulador-dc-dc-12-24v-a-5v-5a.html?search_query=Regulador+DC-DC+12-24V+a+5V+%285A%29&amp;results=1" TargetMode="External"/><Relationship Id="rId2" Type="http://schemas.openxmlformats.org/officeDocument/2006/relationships/hyperlink" Target="https://tienda.bricogeek.com/placas-raspberry-pi/1860-raspberry-pi-5-4-gb.html?gad_source=1&amp;gclid=CjwKCAjw1920BhA3EiwAJT3lSU1DzYIUxUpMTd7IdbDruMqLqkDp26nhGeaXymmJCFENJu7NTISTRhoCfpcQAvD_BwE" TargetMode="External"/><Relationship Id="rId1" Type="http://schemas.openxmlformats.org/officeDocument/2006/relationships/slideLayout" Target="../slideLayouts/slideLayout15.xml"/><Relationship Id="rId6" Type="http://schemas.openxmlformats.org/officeDocument/2006/relationships/hyperlink" Target="https://tienda.bricogeek.com/fuentes-de-alimentacion/1425-fuente-alimentacion-mean-well-12v-350w.html" TargetMode="External"/><Relationship Id="rId11" Type="http://schemas.openxmlformats.org/officeDocument/2006/relationships/hyperlink" Target="https://tienda.bricogeek.com/herramientas-de-prototipado/211-mini-breadboard-adhesiva.html?search_query=protoboard&amp;results=47" TargetMode="External"/><Relationship Id="rId5" Type="http://schemas.openxmlformats.org/officeDocument/2006/relationships/hyperlink" Target="https://tienda.bricogeek.com/componentes/1190-pulsador-gigante-100mm-azul.html?search_query=boton+gigante&amp;results=4" TargetMode="External"/><Relationship Id="rId10" Type="http://schemas.openxmlformats.org/officeDocument/2006/relationships/hyperlink" Target="https://tienda.bricogeek.com/cables/1362-cables-dupont-macho-hembra-20-cm-40-unidades.html?search_query=Cables+dupont&amp;results=14" TargetMode="External"/><Relationship Id="rId4" Type="http://schemas.openxmlformats.org/officeDocument/2006/relationships/hyperlink" Target="https://tienda.bricogeek.com/cables/1615-cable-micro-hdmi-a-hdmi-a-1-metro.html?search_query=cable+hdmi+&amp;results=6" TargetMode="External"/><Relationship Id="rId9" Type="http://schemas.openxmlformats.org/officeDocument/2006/relationships/hyperlink" Target="https://tienda.bricogeek.com/fuentes-de-alimentacion/828-alimentador-12v-2a-para-arduino.html?search_query=Adaptador+corriente+12+V&amp;results=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anva.com/es_es/" TargetMode="External"/><Relationship Id="rId2" Type="http://schemas.openxmlformats.org/officeDocument/2006/relationships/hyperlink" Target="https://es.libreoffice.org/descarga/libreoffice/" TargetMode="External"/><Relationship Id="rId1" Type="http://schemas.openxmlformats.org/officeDocument/2006/relationships/slideLayout" Target="../slideLayouts/slideLayout15.xml"/><Relationship Id="rId6" Type="http://schemas.openxmlformats.org/officeDocument/2006/relationships/hyperlink" Target="https://design.cricut.com/" TargetMode="External"/><Relationship Id="rId5" Type="http://schemas.openxmlformats.org/officeDocument/2006/relationships/hyperlink" Target="https://www.d-id.com/" TargetMode="External"/><Relationship Id="rId4" Type="http://schemas.openxmlformats.org/officeDocument/2006/relationships/hyperlink" Target="https://www.myheritage.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E4"/>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CF661EF-BCAE-5E44-A0AA-350A3ADE55D0}"/>
              </a:ext>
            </a:extLst>
          </p:cNvPr>
          <p:cNvPicPr>
            <a:picLocks noChangeAspect="1"/>
          </p:cNvPicPr>
          <p:nvPr/>
        </p:nvPicPr>
        <p:blipFill>
          <a:blip r:embed="rId2"/>
          <a:stretch>
            <a:fillRect/>
          </a:stretch>
        </p:blipFill>
        <p:spPr>
          <a:xfrm>
            <a:off x="2669736" y="0"/>
            <a:ext cx="6852527" cy="6858000"/>
          </a:xfrm>
          <a:prstGeom prst="rect">
            <a:avLst/>
          </a:prstGeom>
        </p:spPr>
      </p:pic>
    </p:spTree>
    <p:extLst>
      <p:ext uri="{BB962C8B-B14F-4D97-AF65-F5344CB8AC3E}">
        <p14:creationId xmlns:p14="http://schemas.microsoft.com/office/powerpoint/2010/main" val="384397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(IV)</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Pasos seguidos para realizar el reto:</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sp>
        <p:nvSpPr>
          <p:cNvPr id="6" name="CuadroTexto 5">
            <a:extLst>
              <a:ext uri="{FF2B5EF4-FFF2-40B4-BE49-F238E27FC236}">
                <a16:creationId xmlns:a16="http://schemas.microsoft.com/office/drawing/2014/main" id="{83A9BB32-34C8-36AF-68E0-5411C9EE43D3}"/>
              </a:ext>
            </a:extLst>
          </p:cNvPr>
          <p:cNvSpPr txBox="1"/>
          <p:nvPr/>
        </p:nvSpPr>
        <p:spPr>
          <a:xfrm>
            <a:off x="2009775" y="2007901"/>
            <a:ext cx="9820275" cy="4116512"/>
          </a:xfrm>
          <a:prstGeom prst="rect">
            <a:avLst/>
          </a:prstGeom>
          <a:noFill/>
        </p:spPr>
        <p:txBody>
          <a:bodyPr wrap="square">
            <a:spAutoFit/>
          </a:bodyPr>
          <a:lstStyle/>
          <a:p>
            <a:pPr marL="285750" indent="-285750" algn="just" rtl="0">
              <a:lnSpc>
                <a:spcPct val="100000"/>
              </a:lnSpc>
              <a:spcBef>
                <a:spcPts val="300"/>
              </a:spcBef>
              <a:spcAft>
                <a:spcPts val="600"/>
              </a:spcAft>
              <a:buFont typeface="Arial" panose="020B0604020202020204" pitchFamily="34" charset="0"/>
              <a:buChar char="•"/>
            </a:pPr>
            <a:r>
              <a:rPr lang="es-ES" sz="1600" dirty="0">
                <a:effectLst/>
                <a:latin typeface="+mj-lt"/>
              </a:rPr>
              <a:t>Se crearon varios grupos de trabajo para la elaboración de las tres subtareas nombradas con anterioridad. </a:t>
            </a:r>
          </a:p>
          <a:p>
            <a:pPr marL="285750" indent="-285750" algn="just" rtl="0">
              <a:lnSpc>
                <a:spcPct val="100000"/>
              </a:lnSpc>
              <a:spcBef>
                <a:spcPts val="300"/>
              </a:spcBef>
              <a:spcAft>
                <a:spcPts val="600"/>
              </a:spcAft>
              <a:buFont typeface="Arial" panose="020B0604020202020204" pitchFamily="34" charset="0"/>
              <a:buChar char="•"/>
            </a:pPr>
            <a:r>
              <a:rPr lang="es-ES" sz="1600" dirty="0">
                <a:effectLst/>
                <a:latin typeface="+mj-lt"/>
              </a:rPr>
              <a:t>Para la instalación de la parte física, se esperó a la llegada del material. El montaje se realizó con la supervisión del profesorado solventando distintas dificultades encontradas: espacios, sincronismos, adaptaciones y exceso de material en el interior.</a:t>
            </a:r>
          </a:p>
          <a:p>
            <a:pPr marL="285750" indent="-285750" algn="just" rtl="0">
              <a:lnSpc>
                <a:spcPct val="100000"/>
              </a:lnSpc>
              <a:spcBef>
                <a:spcPts val="300"/>
              </a:spcBef>
              <a:spcAft>
                <a:spcPts val="600"/>
              </a:spcAft>
              <a:buFont typeface="Arial" panose="020B0604020202020204" pitchFamily="34" charset="0"/>
              <a:buChar char="•"/>
            </a:pPr>
            <a:r>
              <a:rPr lang="es-ES" sz="1600" dirty="0">
                <a:effectLst/>
                <a:latin typeface="+mj-lt"/>
              </a:rPr>
              <a:t>El diseño de la caja se realizó con la supervisión del departamento de tecnología del centro.</a:t>
            </a:r>
          </a:p>
          <a:p>
            <a:pPr marL="285750" indent="-285750" algn="just" rtl="0">
              <a:lnSpc>
                <a:spcPct val="100000"/>
              </a:lnSpc>
              <a:spcBef>
                <a:spcPts val="300"/>
              </a:spcBef>
              <a:spcAft>
                <a:spcPts val="600"/>
              </a:spcAft>
              <a:buFont typeface="Arial" panose="020B0604020202020204" pitchFamily="34" charset="0"/>
              <a:buChar char="•"/>
            </a:pPr>
            <a:r>
              <a:rPr lang="es-ES" sz="1600" dirty="0">
                <a:effectLst/>
                <a:latin typeface="+mj-lt"/>
              </a:rPr>
              <a:t>Para la generación de imágenes, que serán escogidas por el usuario, se optó por Canva como software de diseño gráfico, ya que tiene una curva de aprendizaje muy rápida.</a:t>
            </a:r>
          </a:p>
          <a:p>
            <a:pPr marL="285750" indent="-285750" algn="just" rtl="0">
              <a:lnSpc>
                <a:spcPct val="100000"/>
              </a:lnSpc>
              <a:spcBef>
                <a:spcPts val="300"/>
              </a:spcBef>
              <a:spcAft>
                <a:spcPts val="600"/>
              </a:spcAft>
              <a:buFont typeface="Arial" panose="020B0604020202020204" pitchFamily="34" charset="0"/>
              <a:buChar char="•"/>
            </a:pPr>
            <a:r>
              <a:rPr lang="es-ES" sz="1600" dirty="0">
                <a:effectLst/>
                <a:latin typeface="+mj-lt"/>
              </a:rPr>
              <a:t>Para la generación de animaciones con Inteligencia Artificial se emplearon las aplicaciones de generación de DeepStory MyHeritage y de vídeo D-ID. Ambas herramientas requieren el uso de una cuenta de correo electrónico, para ello optamos por la creación de una cuenta de correo electrónico de 10 minutos para solventar cualquier problema con LOPD. </a:t>
            </a:r>
          </a:p>
          <a:p>
            <a:pPr marL="285750" indent="-285750" algn="just" rtl="0">
              <a:lnSpc>
                <a:spcPct val="100000"/>
              </a:lnSpc>
              <a:spcBef>
                <a:spcPts val="300"/>
              </a:spcBef>
              <a:spcAft>
                <a:spcPts val="600"/>
              </a:spcAft>
              <a:buFont typeface="Arial" panose="020B0604020202020204" pitchFamily="34" charset="0"/>
              <a:buChar char="•"/>
            </a:pPr>
            <a:r>
              <a:rPr lang="es-ES" sz="1600" dirty="0">
                <a:effectLst/>
                <a:latin typeface="+mj-lt"/>
              </a:rPr>
              <a:t>Para la parte de programación se desarrolló un programa sencillo en Python. El alumnado tenía conocimientos de programación porque ya utilizó Arduino este mismo año. </a:t>
            </a:r>
          </a:p>
        </p:txBody>
      </p:sp>
    </p:spTree>
    <p:extLst>
      <p:ext uri="{BB962C8B-B14F-4D97-AF65-F5344CB8AC3E}">
        <p14:creationId xmlns:p14="http://schemas.microsoft.com/office/powerpoint/2010/main" val="57767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(V)</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Pasos seguidos para realizar el reto:</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sp>
        <p:nvSpPr>
          <p:cNvPr id="6" name="CuadroTexto 5">
            <a:extLst>
              <a:ext uri="{FF2B5EF4-FFF2-40B4-BE49-F238E27FC236}">
                <a16:creationId xmlns:a16="http://schemas.microsoft.com/office/drawing/2014/main" id="{83A9BB32-34C8-36AF-68E0-5411C9EE43D3}"/>
              </a:ext>
            </a:extLst>
          </p:cNvPr>
          <p:cNvSpPr txBox="1"/>
          <p:nvPr/>
        </p:nvSpPr>
        <p:spPr>
          <a:xfrm>
            <a:off x="2257424" y="2118714"/>
            <a:ext cx="9420225" cy="3539430"/>
          </a:xfrm>
          <a:prstGeom prst="rect">
            <a:avLst/>
          </a:prstGeom>
          <a:noFill/>
        </p:spPr>
        <p:txBody>
          <a:bodyPr wrap="square">
            <a:spAutoFit/>
          </a:bodyPr>
          <a:lstStyle/>
          <a:p>
            <a:pPr marL="285750" indent="-285750" algn="just" rtl="0">
              <a:lnSpc>
                <a:spcPct val="100000"/>
              </a:lnSpc>
              <a:spcAft>
                <a:spcPts val="1200"/>
              </a:spcAft>
              <a:buFont typeface="Arial" panose="020B0604020202020204" pitchFamily="34" charset="0"/>
              <a:buChar char="•"/>
            </a:pPr>
            <a:r>
              <a:rPr lang="es-ES" sz="1600" dirty="0">
                <a:effectLst/>
                <a:latin typeface="+mj-lt"/>
              </a:rPr>
              <a:t>En resumen, los pasos realizados para la elaboración del proyecto, fueron los siguientes:</a:t>
            </a:r>
          </a:p>
          <a:p>
            <a:pPr marL="714375" indent="-342900" algn="just" rtl="0">
              <a:lnSpc>
                <a:spcPct val="100000"/>
              </a:lnSpc>
              <a:spcAft>
                <a:spcPts val="1200"/>
              </a:spcAft>
              <a:buFont typeface="+mj-lt"/>
              <a:buAutoNum type="arabicPeriod"/>
            </a:pPr>
            <a:r>
              <a:rPr lang="es-ES" sz="1600" dirty="0">
                <a:effectLst/>
                <a:latin typeface="+mj-lt"/>
              </a:rPr>
              <a:t>Elección del proyecto.</a:t>
            </a:r>
          </a:p>
          <a:p>
            <a:pPr marL="714375" indent="-342900" algn="just" rtl="0">
              <a:lnSpc>
                <a:spcPct val="100000"/>
              </a:lnSpc>
              <a:spcAft>
                <a:spcPts val="1200"/>
              </a:spcAft>
              <a:buFont typeface="+mj-lt"/>
              <a:buAutoNum type="arabicPeriod"/>
            </a:pPr>
            <a:r>
              <a:rPr lang="es-ES" sz="1600" dirty="0">
                <a:effectLst/>
                <a:latin typeface="+mj-lt"/>
              </a:rPr>
              <a:t>Identificación de componentes necesarios.</a:t>
            </a:r>
          </a:p>
          <a:p>
            <a:pPr marL="714375" indent="-342900" algn="just" rtl="0">
              <a:lnSpc>
                <a:spcPct val="100000"/>
              </a:lnSpc>
              <a:spcAft>
                <a:spcPts val="1200"/>
              </a:spcAft>
              <a:buFont typeface="+mj-lt"/>
              <a:buAutoNum type="arabicPeriod"/>
            </a:pPr>
            <a:r>
              <a:rPr lang="es-ES" sz="1600" dirty="0">
                <a:effectLst/>
                <a:latin typeface="+mj-lt"/>
              </a:rPr>
              <a:t>Elaboración del presupuesto de componentes.</a:t>
            </a:r>
          </a:p>
          <a:p>
            <a:pPr marL="714375" indent="-342900" algn="just" rtl="0">
              <a:lnSpc>
                <a:spcPct val="100000"/>
              </a:lnSpc>
              <a:spcAft>
                <a:spcPts val="1200"/>
              </a:spcAft>
              <a:buFont typeface="+mj-lt"/>
              <a:buAutoNum type="arabicPeriod"/>
            </a:pPr>
            <a:r>
              <a:rPr lang="es-ES" sz="1600" dirty="0">
                <a:effectLst/>
                <a:latin typeface="+mj-lt"/>
              </a:rPr>
              <a:t>Creación de imágenes.</a:t>
            </a:r>
          </a:p>
          <a:p>
            <a:pPr marL="714375" indent="-342900" algn="just" rtl="0">
              <a:lnSpc>
                <a:spcPct val="100000"/>
              </a:lnSpc>
              <a:spcAft>
                <a:spcPts val="1200"/>
              </a:spcAft>
              <a:buFont typeface="+mj-lt"/>
              <a:buAutoNum type="arabicPeriod"/>
            </a:pPr>
            <a:r>
              <a:rPr lang="es-ES" sz="1600" dirty="0">
                <a:effectLst/>
                <a:latin typeface="+mj-lt"/>
              </a:rPr>
              <a:t>Creación de animaciones.</a:t>
            </a:r>
          </a:p>
          <a:p>
            <a:pPr marL="714375" indent="-342900" algn="just" rtl="0">
              <a:lnSpc>
                <a:spcPct val="100000"/>
              </a:lnSpc>
              <a:spcAft>
                <a:spcPts val="1200"/>
              </a:spcAft>
              <a:buFont typeface="+mj-lt"/>
              <a:buAutoNum type="arabicPeriod"/>
            </a:pPr>
            <a:r>
              <a:rPr lang="es-ES" sz="1600" dirty="0">
                <a:effectLst/>
                <a:latin typeface="+mj-lt"/>
              </a:rPr>
              <a:t>Desarrollo del programa y prueba en entorno virtual. </a:t>
            </a:r>
          </a:p>
          <a:p>
            <a:pPr marL="714375" indent="-342900" algn="just" rtl="0">
              <a:lnSpc>
                <a:spcPct val="100000"/>
              </a:lnSpc>
              <a:spcAft>
                <a:spcPts val="1200"/>
              </a:spcAft>
              <a:buFont typeface="+mj-lt"/>
              <a:buAutoNum type="arabicPeriod"/>
            </a:pPr>
            <a:r>
              <a:rPr lang="es-ES" sz="1600" dirty="0">
                <a:effectLst/>
                <a:latin typeface="+mj-lt"/>
              </a:rPr>
              <a:t>Ensamblado de componentes.</a:t>
            </a:r>
          </a:p>
          <a:p>
            <a:pPr marL="714375" indent="-342900" algn="just" rtl="0">
              <a:lnSpc>
                <a:spcPct val="100000"/>
              </a:lnSpc>
              <a:spcAft>
                <a:spcPts val="1200"/>
              </a:spcAft>
              <a:buFont typeface="+mj-lt"/>
              <a:buAutoNum type="arabicPeriod"/>
            </a:pPr>
            <a:r>
              <a:rPr lang="es-ES" sz="1600" dirty="0">
                <a:effectLst/>
                <a:latin typeface="+mj-lt"/>
              </a:rPr>
              <a:t>Prueba del programa en entorno real. </a:t>
            </a:r>
          </a:p>
        </p:txBody>
      </p:sp>
    </p:spTree>
    <p:extLst>
      <p:ext uri="{BB962C8B-B14F-4D97-AF65-F5344CB8AC3E}">
        <p14:creationId xmlns:p14="http://schemas.microsoft.com/office/powerpoint/2010/main" val="130247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(V</a:t>
            </a:r>
            <a:r>
              <a:rPr lang="es-ES" dirty="0">
                <a:latin typeface="Montserrat" panose="00000500000000000000" pitchFamily="50" charset="0"/>
              </a:rPr>
              <a:t>I</a:t>
            </a:r>
            <a:r>
              <a:rPr lang="es-ES" sz="4400" dirty="0">
                <a:latin typeface="Montserrat" panose="00000500000000000000" pitchFamily="50" charset="0"/>
              </a:rPr>
              <a:t>)</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4" y="1714357"/>
            <a:ext cx="8836090" cy="713465"/>
          </a:xfrm>
          <a:prstGeom prst="rect">
            <a:avLst/>
          </a:prstGeom>
          <a:noFill/>
        </p:spPr>
        <p:txBody>
          <a:bodyPr wrap="square" rtlCol="0">
            <a:spAutoFit/>
          </a:bodyPr>
          <a:lstStyle/>
          <a:p>
            <a:r>
              <a:rPr lang="es-ES" sz="1800" i="1" dirty="0">
                <a:latin typeface="Montserrat" panose="00000500000000000000" pitchFamily="50" charset="0"/>
              </a:rPr>
              <a:t>Vídeo del desarrollo del reto:</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pic>
        <p:nvPicPr>
          <p:cNvPr id="5" name="Elementos multimedia en línea 4" title="Proxectos Talentos Inclusivos">
            <a:hlinkClick r:id="" action="ppaction://media"/>
            <a:extLst>
              <a:ext uri="{FF2B5EF4-FFF2-40B4-BE49-F238E27FC236}">
                <a16:creationId xmlns:a16="http://schemas.microsoft.com/office/drawing/2014/main" id="{8694AC6F-08B5-D18A-870F-37A45CE35D3F}"/>
              </a:ext>
            </a:extLst>
          </p:cNvPr>
          <p:cNvPicPr>
            <a:picLocks noRot="1" noChangeAspect="1"/>
          </p:cNvPicPr>
          <p:nvPr>
            <a:videoFile r:link="rId1"/>
          </p:nvPr>
        </p:nvPicPr>
        <p:blipFill>
          <a:blip r:embed="rId3"/>
          <a:stretch>
            <a:fillRect/>
          </a:stretch>
        </p:blipFill>
        <p:spPr>
          <a:xfrm>
            <a:off x="2566987" y="2245042"/>
            <a:ext cx="7058025" cy="3987793"/>
          </a:xfrm>
          <a:prstGeom prst="rect">
            <a:avLst/>
          </a:prstGeom>
        </p:spPr>
      </p:pic>
    </p:spTree>
    <p:extLst>
      <p:ext uri="{BB962C8B-B14F-4D97-AF65-F5344CB8AC3E}">
        <p14:creationId xmlns:p14="http://schemas.microsoft.com/office/powerpoint/2010/main" val="100731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(VII)</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4" y="1714357"/>
            <a:ext cx="8836090" cy="713465"/>
          </a:xfrm>
          <a:prstGeom prst="rect">
            <a:avLst/>
          </a:prstGeom>
          <a:noFill/>
        </p:spPr>
        <p:txBody>
          <a:bodyPr wrap="square" rtlCol="0">
            <a:spAutoFit/>
          </a:bodyPr>
          <a:lstStyle/>
          <a:p>
            <a:r>
              <a:rPr lang="es-ES" sz="1800" i="1" dirty="0">
                <a:latin typeface="Montserrat" panose="00000500000000000000" pitchFamily="50" charset="0"/>
              </a:rPr>
              <a:t>Vídeo del </a:t>
            </a:r>
            <a:r>
              <a:rPr lang="es-ES" i="1" dirty="0">
                <a:latin typeface="Montserrat" panose="00000500000000000000" pitchFamily="50" charset="0"/>
              </a:rPr>
              <a:t>funcionamiento</a:t>
            </a:r>
            <a:r>
              <a:rPr lang="es-ES" sz="1800" i="1" dirty="0">
                <a:latin typeface="Montserrat" panose="00000500000000000000" pitchFamily="50" charset="0"/>
              </a:rPr>
              <a:t>:</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pic>
        <p:nvPicPr>
          <p:cNvPr id="6" name="DesexarIA - Cómo funciona">
            <a:hlinkClick r:id="" action="ppaction://media"/>
            <a:extLst>
              <a:ext uri="{FF2B5EF4-FFF2-40B4-BE49-F238E27FC236}">
                <a16:creationId xmlns:a16="http://schemas.microsoft.com/office/drawing/2014/main" id="{D6EB4304-2EB8-47DC-B134-7E5541DAB2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5662" y="2231706"/>
            <a:ext cx="7611762" cy="4281616"/>
          </a:xfrm>
          <a:prstGeom prst="rect">
            <a:avLst/>
          </a:prstGeom>
        </p:spPr>
      </p:pic>
    </p:spTree>
    <p:extLst>
      <p:ext uri="{BB962C8B-B14F-4D97-AF65-F5344CB8AC3E}">
        <p14:creationId xmlns:p14="http://schemas.microsoft.com/office/powerpoint/2010/main" val="208215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(VIII)</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Materiales utilizados: </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p:txBody>
      </p:sp>
      <p:sp>
        <p:nvSpPr>
          <p:cNvPr id="7" name="CuadroTexto 6">
            <a:extLst>
              <a:ext uri="{FF2B5EF4-FFF2-40B4-BE49-F238E27FC236}">
                <a16:creationId xmlns:a16="http://schemas.microsoft.com/office/drawing/2014/main" id="{E3F254A4-B26B-1347-A097-27FEB25126EF}"/>
              </a:ext>
            </a:extLst>
          </p:cNvPr>
          <p:cNvSpPr txBox="1"/>
          <p:nvPr/>
        </p:nvSpPr>
        <p:spPr>
          <a:xfrm>
            <a:off x="2354524" y="2023464"/>
            <a:ext cx="10873079" cy="4278094"/>
          </a:xfrm>
          <a:prstGeom prst="rect">
            <a:avLst/>
          </a:prstGeom>
          <a:noFill/>
        </p:spPr>
        <p:txBody>
          <a:bodyPr wrap="square">
            <a:spAutoFit/>
          </a:bodyPr>
          <a:lstStyle/>
          <a:p>
            <a:pPr>
              <a:spcAft>
                <a:spcPts val="600"/>
              </a:spcAft>
              <a:buFont typeface="Arial" panose="020B0604020202020204" pitchFamily="34" charset="0"/>
              <a:buChar char="•"/>
            </a:pPr>
            <a:r>
              <a:rPr lang="es-ES" sz="1600" i="1" dirty="0">
                <a:latin typeface="+mj-lt"/>
              </a:rPr>
              <a:t> Dispositivo a instalar en la puerta:</a:t>
            </a:r>
            <a:r>
              <a:rPr lang="es-ES" sz="1600" dirty="0">
                <a:latin typeface="+mj-lt"/>
              </a:rPr>
              <a:t> </a:t>
            </a:r>
          </a:p>
          <a:p>
            <a:pPr marL="447675" lvl="1" indent="-285750">
              <a:spcAft>
                <a:spcPts val="600"/>
              </a:spcAft>
              <a:buFont typeface="Montserrat" panose="00000500000000000000" pitchFamily="2" charset="0"/>
              <a:buChar char="‐"/>
            </a:pPr>
            <a:r>
              <a:rPr lang="es-ES" sz="1500" dirty="0">
                <a:latin typeface="+mj-lt"/>
                <a:hlinkClick r:id="rId2"/>
              </a:rPr>
              <a:t>3 x Arduino nano ESP </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3"/>
              </a:rPr>
              <a:t>2 Pulsadores gigantes</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4"/>
              </a:rPr>
              <a:t>2 x Leds (rojo y verde) </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5"/>
              </a:rPr>
              <a:t>Cables Dupont</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6"/>
              </a:rPr>
              <a:t>3 x Mini breadboard adhesiva</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7"/>
              </a:rPr>
              <a:t>3 x Fuente de alimentación</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8"/>
              </a:rPr>
              <a:t>1 actuador lineal tamaño medio </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9"/>
              </a:rPr>
              <a:t>1 controlador BTS7960 para motor </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hlinkClick r:id="rId10"/>
              </a:rPr>
              <a:t>Vinilo Cricut para personalizar puerta y cajas con logo centro y Talentos </a:t>
            </a:r>
            <a:endParaRPr lang="es-ES" sz="1500" dirty="0">
              <a:latin typeface="+mj-lt"/>
            </a:endParaRPr>
          </a:p>
          <a:p>
            <a:pPr marL="447675" lvl="1" indent="-285750">
              <a:spcAft>
                <a:spcPts val="600"/>
              </a:spcAft>
              <a:buFont typeface="Montserrat" panose="00000500000000000000" pitchFamily="2" charset="0"/>
              <a:buChar char="‐"/>
            </a:pPr>
            <a:r>
              <a:rPr lang="es-ES" sz="1500" dirty="0">
                <a:latin typeface="+mj-lt"/>
              </a:rPr>
              <a:t>2 x Caja 3D para pulsador</a:t>
            </a:r>
          </a:p>
          <a:p>
            <a:pPr marL="447675" lvl="1" indent="-285750">
              <a:spcAft>
                <a:spcPts val="600"/>
              </a:spcAft>
              <a:buFont typeface="Montserrat" panose="00000500000000000000" pitchFamily="2" charset="0"/>
              <a:buChar char="‐"/>
            </a:pPr>
            <a:r>
              <a:rPr lang="es-ES" sz="1500" dirty="0">
                <a:latin typeface="+mj-lt"/>
              </a:rPr>
              <a:t>Caja 3D para sistema actuador</a:t>
            </a:r>
          </a:p>
          <a:p>
            <a:pPr marL="447675" lvl="1" indent="-285750">
              <a:spcAft>
                <a:spcPts val="600"/>
              </a:spcAft>
              <a:buFont typeface="Montserrat" panose="00000500000000000000" pitchFamily="2" charset="0"/>
              <a:buChar char="‐"/>
            </a:pPr>
            <a:r>
              <a:rPr lang="es-ES" sz="1500" dirty="0">
                <a:latin typeface="+mj-lt"/>
              </a:rPr>
              <a:t>Pieza 3D para fijar el brazo motor a la puerta</a:t>
            </a:r>
            <a:br>
              <a:rPr lang="es-ES" dirty="0">
                <a:latin typeface="+mj-lt"/>
              </a:rPr>
            </a:br>
            <a:endParaRPr lang="gl-ES" sz="1600" dirty="0">
              <a:latin typeface="+mj-lt"/>
            </a:endParaRPr>
          </a:p>
        </p:txBody>
      </p:sp>
    </p:spTree>
    <p:extLst>
      <p:ext uri="{BB962C8B-B14F-4D97-AF65-F5344CB8AC3E}">
        <p14:creationId xmlns:p14="http://schemas.microsoft.com/office/powerpoint/2010/main" val="279755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a:t>
            </a:r>
            <a:r>
              <a:rPr lang="es-ES" dirty="0">
                <a:latin typeface="Montserrat" panose="00000500000000000000" pitchFamily="50" charset="0"/>
              </a:rPr>
              <a:t>(</a:t>
            </a:r>
            <a:r>
              <a:rPr lang="es-ES" sz="4400" dirty="0">
                <a:latin typeface="Montserrat" panose="00000500000000000000" pitchFamily="50" charset="0"/>
              </a:rPr>
              <a:t>IX)</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Materiales utilizados: </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p:txBody>
      </p:sp>
      <p:sp>
        <p:nvSpPr>
          <p:cNvPr id="7" name="CuadroTexto 6">
            <a:extLst>
              <a:ext uri="{FF2B5EF4-FFF2-40B4-BE49-F238E27FC236}">
                <a16:creationId xmlns:a16="http://schemas.microsoft.com/office/drawing/2014/main" id="{E3F254A4-B26B-1347-A097-27FEB25126EF}"/>
              </a:ext>
            </a:extLst>
          </p:cNvPr>
          <p:cNvSpPr txBox="1"/>
          <p:nvPr/>
        </p:nvSpPr>
        <p:spPr>
          <a:xfrm>
            <a:off x="2361779" y="2023464"/>
            <a:ext cx="9278285" cy="4652556"/>
          </a:xfrm>
          <a:prstGeom prst="rect">
            <a:avLst/>
          </a:prstGeom>
          <a:noFill/>
        </p:spPr>
        <p:txBody>
          <a:bodyPr wrap="square">
            <a:spAutoFit/>
          </a:bodyPr>
          <a:lstStyle/>
          <a:p>
            <a:pPr>
              <a:spcAft>
                <a:spcPts val="300"/>
              </a:spcAft>
              <a:buFont typeface="Arial" panose="020B0604020202020204" pitchFamily="34" charset="0"/>
              <a:buChar char="•"/>
            </a:pPr>
            <a:r>
              <a:rPr lang="es-ES" i="1" dirty="0">
                <a:latin typeface="+mj-lt"/>
              </a:rPr>
              <a:t> </a:t>
            </a:r>
            <a:r>
              <a:rPr lang="es-ES" sz="1600" i="1" dirty="0">
                <a:latin typeface="+mj-lt"/>
              </a:rPr>
              <a:t>Construcción de la maqueta del prototipo: </a:t>
            </a:r>
          </a:p>
          <a:p>
            <a:pPr marL="447675" lvl="1" indent="-285750">
              <a:spcBef>
                <a:spcPts val="200"/>
              </a:spcBef>
              <a:spcAft>
                <a:spcPts val="200"/>
              </a:spcAft>
              <a:buFont typeface="Montserrat" panose="00000500000000000000" pitchFamily="2" charset="0"/>
              <a:buChar char="‐"/>
            </a:pPr>
            <a:r>
              <a:rPr lang="es-ES" sz="1500" dirty="0">
                <a:latin typeface="+mj-lt"/>
                <a:hlinkClick r:id="rId2"/>
              </a:rPr>
              <a:t>3 x Arduino nano ESP </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3"/>
              </a:rPr>
              <a:t>2 Pulsadores gigantes</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4"/>
              </a:rPr>
              <a:t>2 x Leds (rojo y verde) </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5"/>
              </a:rPr>
              <a:t>Cables Dupont</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6"/>
              </a:rPr>
              <a:t>3 x Mini breadboard adhesiva</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7"/>
              </a:rPr>
              <a:t>1 x Fuente de alimentación</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8"/>
              </a:rPr>
              <a:t>1 actuador lineal tamaño pequeño </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9"/>
              </a:rPr>
              <a:t>1 controlador BTS7960 para motor </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10"/>
              </a:rPr>
              <a:t>2 x Cargador LiPo PowerBoost 1000C</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11"/>
              </a:rPr>
              <a:t>2 x Batería Lipo 3500mAh 3.7V </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hlinkClick r:id="rId12"/>
              </a:rPr>
              <a:t>Vinilo Cricut para personalizar puerta y cajas con logo centro y Talentos </a:t>
            </a:r>
            <a:endParaRPr lang="es-ES" sz="1500" dirty="0">
              <a:latin typeface="+mj-lt"/>
            </a:endParaRPr>
          </a:p>
          <a:p>
            <a:pPr marL="447675" lvl="1" indent="-285750">
              <a:spcBef>
                <a:spcPts val="200"/>
              </a:spcBef>
              <a:spcAft>
                <a:spcPts val="200"/>
              </a:spcAft>
              <a:buFont typeface="Montserrat" panose="00000500000000000000" pitchFamily="2" charset="0"/>
              <a:buChar char="‐"/>
            </a:pPr>
            <a:r>
              <a:rPr lang="es-ES" sz="1500" dirty="0">
                <a:latin typeface="+mj-lt"/>
              </a:rPr>
              <a:t>2 x Caja de cartón para pulsador</a:t>
            </a:r>
          </a:p>
          <a:p>
            <a:pPr marL="447675" lvl="1" indent="-285750">
              <a:spcBef>
                <a:spcPts val="200"/>
              </a:spcBef>
              <a:spcAft>
                <a:spcPts val="200"/>
              </a:spcAft>
              <a:buFont typeface="Montserrat" panose="00000500000000000000" pitchFamily="2" charset="0"/>
              <a:buChar char="‐"/>
            </a:pPr>
            <a:r>
              <a:rPr lang="es-ES" sz="1500" dirty="0">
                <a:latin typeface="+mj-lt"/>
              </a:rPr>
              <a:t>Caja cartón para sistema actuador</a:t>
            </a:r>
          </a:p>
          <a:p>
            <a:pPr marL="447675" lvl="1" indent="-285750">
              <a:spcBef>
                <a:spcPts val="200"/>
              </a:spcBef>
              <a:spcAft>
                <a:spcPts val="200"/>
              </a:spcAft>
              <a:buFont typeface="Montserrat" panose="00000500000000000000" pitchFamily="2" charset="0"/>
              <a:buChar char="‐"/>
            </a:pPr>
            <a:r>
              <a:rPr lang="es-ES" sz="1500" dirty="0">
                <a:latin typeface="+mj-lt"/>
              </a:rPr>
              <a:t>Puerta de madera pequeña hecha a medida</a:t>
            </a:r>
          </a:p>
          <a:p>
            <a:pPr marL="447675" lvl="1" indent="-285750">
              <a:spcBef>
                <a:spcPts val="200"/>
              </a:spcBef>
              <a:spcAft>
                <a:spcPts val="200"/>
              </a:spcAft>
              <a:buFont typeface="Montserrat" panose="00000500000000000000" pitchFamily="2" charset="0"/>
              <a:buChar char="‐"/>
            </a:pPr>
            <a:r>
              <a:rPr lang="es-ES" sz="1500" dirty="0">
                <a:latin typeface="+mj-lt"/>
              </a:rPr>
              <a:t>Pieza 3D para fijar el brazo motor a la puerta</a:t>
            </a:r>
            <a:endParaRPr lang="es-ES" sz="1500" b="1" i="1" dirty="0"/>
          </a:p>
        </p:txBody>
      </p:sp>
    </p:spTree>
    <p:extLst>
      <p:ext uri="{BB962C8B-B14F-4D97-AF65-F5344CB8AC3E}">
        <p14:creationId xmlns:p14="http://schemas.microsoft.com/office/powerpoint/2010/main" val="195169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a:t>
            </a:r>
            <a:r>
              <a:rPr lang="es-ES" dirty="0">
                <a:latin typeface="Montserrat" panose="00000500000000000000" pitchFamily="50" charset="0"/>
              </a:rPr>
              <a:t>X</a:t>
            </a:r>
            <a:r>
              <a:rPr lang="es-ES" sz="4400" dirty="0">
                <a:latin typeface="Montserrat" panose="00000500000000000000" pitchFamily="50" charset="0"/>
              </a:rPr>
              <a:t>)</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Herramientas utilizadas: </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p:txBody>
      </p:sp>
      <p:sp>
        <p:nvSpPr>
          <p:cNvPr id="7" name="CuadroTexto 6">
            <a:extLst>
              <a:ext uri="{FF2B5EF4-FFF2-40B4-BE49-F238E27FC236}">
                <a16:creationId xmlns:a16="http://schemas.microsoft.com/office/drawing/2014/main" id="{E3F254A4-B26B-1347-A097-27FEB25126EF}"/>
              </a:ext>
            </a:extLst>
          </p:cNvPr>
          <p:cNvSpPr txBox="1"/>
          <p:nvPr/>
        </p:nvSpPr>
        <p:spPr>
          <a:xfrm>
            <a:off x="2426348" y="2113707"/>
            <a:ext cx="7339304" cy="2985433"/>
          </a:xfrm>
          <a:prstGeom prst="rect">
            <a:avLst/>
          </a:prstGeom>
          <a:noFill/>
        </p:spPr>
        <p:txBody>
          <a:bodyPr wrap="square">
            <a:spAutoFit/>
          </a:bodyPr>
          <a:lstStyle/>
          <a:p>
            <a:pPr marL="285750" indent="-285750">
              <a:spcBef>
                <a:spcPts val="300"/>
              </a:spcBef>
              <a:spcAft>
                <a:spcPts val="600"/>
              </a:spcAft>
              <a:buFont typeface="Arial" panose="020B0604020202020204" pitchFamily="34" charset="0"/>
              <a:buChar char="•"/>
            </a:pPr>
            <a:r>
              <a:rPr lang="es-ES" sz="1600" dirty="0">
                <a:latin typeface="Montserrat" panose="00000500000000000000" pitchFamily="2" charset="0"/>
              </a:rPr>
              <a:t>Documentación del proyecto: </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rPr>
              <a:t>Suite ofimática </a:t>
            </a:r>
            <a:r>
              <a:rPr lang="es-ES" sz="1600" dirty="0">
                <a:latin typeface="Montserrat" panose="00000500000000000000" pitchFamily="2" charset="0"/>
                <a:hlinkClick r:id="rId2"/>
              </a:rPr>
              <a:t>LibreOffice</a:t>
            </a:r>
            <a:endParaRPr lang="es-ES" sz="1600" dirty="0">
              <a:latin typeface="Montserrat" panose="00000500000000000000" pitchFamily="2" charset="0"/>
            </a:endParaRP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Generación de imágenes:</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3"/>
              </a:rPr>
              <a:t>Canva</a:t>
            </a:r>
            <a:endParaRPr lang="es-ES" sz="1600" dirty="0">
              <a:latin typeface="Montserrat" panose="00000500000000000000" pitchFamily="2" charset="0"/>
            </a:endParaRP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Entorno de desarrollo:</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4"/>
              </a:rPr>
              <a:t>Arduino IDE</a:t>
            </a:r>
            <a:r>
              <a:rPr lang="es-ES" sz="1600" dirty="0">
                <a:latin typeface="Montserrat" panose="00000500000000000000" pitchFamily="2" charset="0"/>
              </a:rPr>
              <a:t> (empleando lenguaje de programación C++)</a:t>
            </a: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Diseño e impresión de logos en vinilo:</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5"/>
              </a:rPr>
              <a:t>Cricut Design Space</a:t>
            </a:r>
            <a:endParaRPr lang="es-ES" sz="1600" dirty="0">
              <a:latin typeface="Montserrat" panose="00000500000000000000" pitchFamily="2" charset="0"/>
            </a:endParaRPr>
          </a:p>
        </p:txBody>
      </p:sp>
    </p:spTree>
    <p:extLst>
      <p:ext uri="{BB962C8B-B14F-4D97-AF65-F5344CB8AC3E}">
        <p14:creationId xmlns:p14="http://schemas.microsoft.com/office/powerpoint/2010/main" val="1479261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(XI)</a:t>
            </a:r>
            <a:endParaRPr lang="es-ES" dirty="0"/>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p:txBody>
      </p:sp>
      <p:sp>
        <p:nvSpPr>
          <p:cNvPr id="6" name="CuadroTexto 5">
            <a:extLst>
              <a:ext uri="{FF2B5EF4-FFF2-40B4-BE49-F238E27FC236}">
                <a16:creationId xmlns:a16="http://schemas.microsoft.com/office/drawing/2014/main" id="{EB723BBE-36C7-743C-CCE2-F7ADCD47770B}"/>
              </a:ext>
            </a:extLst>
          </p:cNvPr>
          <p:cNvSpPr txBox="1"/>
          <p:nvPr/>
        </p:nvSpPr>
        <p:spPr>
          <a:xfrm>
            <a:off x="2578443" y="2188837"/>
            <a:ext cx="9242854" cy="4734629"/>
          </a:xfrm>
          <a:prstGeom prst="rect">
            <a:avLst/>
          </a:prstGeom>
          <a:noFill/>
        </p:spPr>
        <p:txBody>
          <a:bodyPr wrap="square">
            <a:spAutoFit/>
          </a:bodyPr>
          <a:lstStyle/>
          <a:p>
            <a:pPr marL="342900" indent="-342900">
              <a:spcBef>
                <a:spcPts val="300"/>
              </a:spcBef>
              <a:spcAft>
                <a:spcPts val="400"/>
              </a:spcAft>
              <a:buFont typeface="+mj-lt"/>
              <a:buAutoNum type="arabicPeriod"/>
            </a:pPr>
            <a:r>
              <a:rPr lang="es-ES" sz="1500" dirty="0">
                <a:latin typeface="+mj-lt"/>
              </a:rPr>
              <a:t>Análisis del reto.</a:t>
            </a:r>
          </a:p>
          <a:p>
            <a:pPr marL="342900" indent="-342900">
              <a:spcBef>
                <a:spcPts val="300"/>
              </a:spcBef>
              <a:spcAft>
                <a:spcPts val="400"/>
              </a:spcAft>
              <a:buFont typeface="+mj-lt"/>
              <a:buAutoNum type="arabicPeriod"/>
            </a:pPr>
            <a:r>
              <a:rPr lang="es-ES" sz="1500" dirty="0">
                <a:latin typeface="+mj-lt"/>
              </a:rPr>
              <a:t>Propuesta de solución.</a:t>
            </a:r>
          </a:p>
          <a:p>
            <a:pPr marL="342900" indent="-342900">
              <a:spcBef>
                <a:spcPts val="300"/>
              </a:spcBef>
              <a:spcAft>
                <a:spcPts val="400"/>
              </a:spcAft>
              <a:buFont typeface="+mj-lt"/>
              <a:buAutoNum type="arabicPeriod"/>
            </a:pPr>
            <a:r>
              <a:rPr lang="es-ES" sz="1500" dirty="0">
                <a:latin typeface="+mj-lt"/>
              </a:rPr>
              <a:t>Selección de materiales y aplicaciones informáticas.</a:t>
            </a:r>
          </a:p>
          <a:p>
            <a:pPr marL="342900" indent="-342900">
              <a:spcBef>
                <a:spcPts val="300"/>
              </a:spcBef>
              <a:spcAft>
                <a:spcPts val="400"/>
              </a:spcAft>
              <a:buFont typeface="+mj-lt"/>
              <a:buAutoNum type="arabicPeriod"/>
            </a:pPr>
            <a:r>
              <a:rPr lang="es-ES" sz="1500" dirty="0">
                <a:latin typeface="+mj-lt"/>
              </a:rPr>
              <a:t>Formación en Arduino y sistema de comunicación ESP-NOW.</a:t>
            </a:r>
          </a:p>
          <a:p>
            <a:pPr marL="342900" indent="-342900">
              <a:spcBef>
                <a:spcPts val="300"/>
              </a:spcBef>
              <a:spcAft>
                <a:spcPts val="400"/>
              </a:spcAft>
              <a:buFont typeface="+mj-lt"/>
              <a:buAutoNum type="arabicPeriod"/>
            </a:pPr>
            <a:r>
              <a:rPr lang="es-ES" sz="1500" dirty="0">
                <a:latin typeface="+mj-lt"/>
              </a:rPr>
              <a:t>Montaje del sistema de pulsador, basado en Arduino ESP32, y prueba de funcionamiento con un sencillo código.</a:t>
            </a:r>
          </a:p>
          <a:p>
            <a:pPr marL="342900" indent="-342900">
              <a:spcBef>
                <a:spcPts val="300"/>
              </a:spcBef>
              <a:spcAft>
                <a:spcPts val="400"/>
              </a:spcAft>
              <a:buFont typeface="+mj-lt"/>
              <a:buAutoNum type="arabicPeriod"/>
            </a:pPr>
            <a:r>
              <a:rPr lang="es-ES" sz="1500" dirty="0">
                <a:latin typeface="+mj-lt"/>
              </a:rPr>
              <a:t>Montaje del sistema de apertura, basado en Arduino ESP32, y prueba de funcionamiento con un sencillo código.</a:t>
            </a:r>
          </a:p>
          <a:p>
            <a:pPr marL="342900" indent="-342900">
              <a:spcBef>
                <a:spcPts val="300"/>
              </a:spcBef>
              <a:spcAft>
                <a:spcPts val="400"/>
              </a:spcAft>
              <a:buFont typeface="+mj-lt"/>
              <a:buAutoNum type="arabicPeriod"/>
            </a:pPr>
            <a:r>
              <a:rPr lang="es-ES" sz="1500" dirty="0">
                <a:latin typeface="+mj-lt"/>
              </a:rPr>
              <a:t>Prueba de comunicación entre pulsadores y sistema de apertura empleando el interfaz de comunicación ESP-NOW.</a:t>
            </a:r>
          </a:p>
          <a:p>
            <a:pPr marL="342900" indent="-342900">
              <a:spcBef>
                <a:spcPts val="300"/>
              </a:spcBef>
              <a:spcAft>
                <a:spcPts val="400"/>
              </a:spcAft>
              <a:buFont typeface="+mj-lt"/>
              <a:buAutoNum type="arabicPeriod"/>
            </a:pPr>
            <a:r>
              <a:rPr lang="es-ES" sz="1500" dirty="0">
                <a:latin typeface="+mj-lt"/>
              </a:rPr>
              <a:t>Desarrollo de dos programas, empleando el lenguaje de programación C++ y el entorno de desarrollo Arduino IDE, que permite la comunicación entre los pulsadores y el sistema de apertura empleando el interfaz de comunicación ESP-NOW.  El programa del sistema de pulsador se encarga de enviar un mensaje al sistema de apertura para indicar que se acciona el pulsador. El programa del sistema de apertura se encarga de recibir los mensajes de los dos pulsadores y accionar el actuador lineal para abrir o cerrar la puerta.</a:t>
            </a:r>
          </a:p>
          <a:p>
            <a:pPr marL="342900" indent="-342900">
              <a:spcBef>
                <a:spcPts val="300"/>
              </a:spcBef>
              <a:spcAft>
                <a:spcPts val="400"/>
              </a:spcAft>
              <a:buFont typeface="+mj-lt"/>
              <a:buAutoNum type="arabicPeriod"/>
            </a:pPr>
            <a:endParaRPr lang="es-ES" sz="1500" dirty="0">
              <a:latin typeface="+mj-lt"/>
            </a:endParaRPr>
          </a:p>
        </p:txBody>
      </p:sp>
      <p:sp>
        <p:nvSpPr>
          <p:cNvPr id="8" name="CuadroTexto 7">
            <a:extLst>
              <a:ext uri="{FF2B5EF4-FFF2-40B4-BE49-F238E27FC236}">
                <a16:creationId xmlns:a16="http://schemas.microsoft.com/office/drawing/2014/main" id="{BDD9F8D2-6D4E-DDC6-FE09-729C7CBD35AF}"/>
              </a:ext>
            </a:extLst>
          </p:cNvPr>
          <p:cNvSpPr txBox="1"/>
          <p:nvPr/>
        </p:nvSpPr>
        <p:spPr>
          <a:xfrm>
            <a:off x="1822118" y="1744992"/>
            <a:ext cx="8836090" cy="713465"/>
          </a:xfrm>
          <a:prstGeom prst="rect">
            <a:avLst/>
          </a:prstGeom>
          <a:noFill/>
        </p:spPr>
        <p:txBody>
          <a:bodyPr wrap="square" rtlCol="0">
            <a:spAutoFit/>
          </a:bodyPr>
          <a:lstStyle/>
          <a:p>
            <a:r>
              <a:rPr lang="es-ES" sz="1800" i="1" dirty="0">
                <a:latin typeface="Montserrat" panose="00000500000000000000" pitchFamily="50" charset="0"/>
              </a:rPr>
              <a:t>Pasos seguidos para realizar el reto:</a:t>
            </a:r>
          </a:p>
          <a:p>
            <a:pPr marL="12700" marR="5080" algn="ctr">
              <a:lnSpc>
                <a:spcPct val="131500"/>
              </a:lnSpc>
              <a:spcBef>
                <a:spcPts val="100"/>
              </a:spcBef>
            </a:pPr>
            <a:endParaRPr lang="es-ES" i="1" dirty="0">
              <a:latin typeface="Montserrat" panose="00000500000000000000" pitchFamily="50" charset="0"/>
              <a:cs typeface="Trebuchet MS"/>
            </a:endParaRPr>
          </a:p>
        </p:txBody>
      </p:sp>
    </p:spTree>
    <p:extLst>
      <p:ext uri="{BB962C8B-B14F-4D97-AF65-F5344CB8AC3E}">
        <p14:creationId xmlns:p14="http://schemas.microsoft.com/office/powerpoint/2010/main" val="3267454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3844B2C-1170-17A4-EDF6-633357890535}"/>
              </a:ext>
            </a:extLst>
          </p:cNvPr>
          <p:cNvSpPr/>
          <p:nvPr/>
        </p:nvSpPr>
        <p:spPr>
          <a:xfrm>
            <a:off x="2734961" y="4952879"/>
            <a:ext cx="8007179" cy="8994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gl-ES" dirty="0"/>
          </a:p>
        </p:txBody>
      </p:sp>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(XII)</a:t>
            </a:r>
            <a:endParaRPr lang="es-ES" dirty="0"/>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p:txBody>
      </p:sp>
      <p:sp>
        <p:nvSpPr>
          <p:cNvPr id="6" name="CuadroTexto 5">
            <a:extLst>
              <a:ext uri="{FF2B5EF4-FFF2-40B4-BE49-F238E27FC236}">
                <a16:creationId xmlns:a16="http://schemas.microsoft.com/office/drawing/2014/main" id="{EB723BBE-36C7-743C-CCE2-F7ADCD47770B}"/>
              </a:ext>
            </a:extLst>
          </p:cNvPr>
          <p:cNvSpPr txBox="1"/>
          <p:nvPr/>
        </p:nvSpPr>
        <p:spPr>
          <a:xfrm>
            <a:off x="2578443" y="2188837"/>
            <a:ext cx="9242854" cy="2554545"/>
          </a:xfrm>
          <a:prstGeom prst="rect">
            <a:avLst/>
          </a:prstGeom>
          <a:noFill/>
        </p:spPr>
        <p:txBody>
          <a:bodyPr wrap="square">
            <a:spAutoFit/>
          </a:bodyPr>
          <a:lstStyle/>
          <a:p>
            <a:pPr marL="342900" indent="-342900">
              <a:spcBef>
                <a:spcPts val="300"/>
              </a:spcBef>
              <a:spcAft>
                <a:spcPts val="500"/>
              </a:spcAft>
              <a:buFont typeface="+mj-lt"/>
              <a:buAutoNum type="arabicPeriod" startAt="9"/>
            </a:pPr>
            <a:r>
              <a:rPr lang="es-ES" sz="1500" dirty="0">
                <a:latin typeface="+mj-lt"/>
              </a:rPr>
              <a:t>Montaje del segundo sistema de pulsador e instalación del programa</a:t>
            </a:r>
          </a:p>
          <a:p>
            <a:pPr marL="342900" indent="-342900">
              <a:spcBef>
                <a:spcPts val="300"/>
              </a:spcBef>
              <a:spcAft>
                <a:spcPts val="500"/>
              </a:spcAft>
              <a:buFont typeface="+mj-lt"/>
              <a:buAutoNum type="arabicPeriod" startAt="9"/>
            </a:pPr>
            <a:r>
              <a:rPr lang="es-ES" sz="1500" dirty="0">
                <a:latin typeface="+mj-lt"/>
              </a:rPr>
              <a:t>Diseño e impresión en 3D de la pieza para fijar el actuador a la puerta.</a:t>
            </a:r>
          </a:p>
          <a:p>
            <a:pPr marL="342900" indent="-342900">
              <a:spcBef>
                <a:spcPts val="300"/>
              </a:spcBef>
              <a:spcAft>
                <a:spcPts val="500"/>
              </a:spcAft>
              <a:buFont typeface="+mj-lt"/>
              <a:buAutoNum type="arabicPeriod" startAt="9"/>
            </a:pPr>
            <a:r>
              <a:rPr lang="es-ES" sz="1500" dirty="0">
                <a:latin typeface="+mj-lt"/>
              </a:rPr>
              <a:t>Diseño e impresión en 3D de las cajas para los pulsadores y para el sistema de apertura.</a:t>
            </a:r>
          </a:p>
          <a:p>
            <a:pPr marL="342900" indent="-342900">
              <a:spcBef>
                <a:spcPts val="300"/>
              </a:spcBef>
              <a:spcAft>
                <a:spcPts val="500"/>
              </a:spcAft>
              <a:buFont typeface="+mj-lt"/>
              <a:buAutoNum type="arabicPeriod" startAt="9"/>
            </a:pPr>
            <a:r>
              <a:rPr lang="es-ES" sz="1500" dirty="0">
                <a:latin typeface="+mj-lt"/>
              </a:rPr>
              <a:t>Montaje de la maqueta para el acto final de Talentos Inclusivos. Se monta el dispositivo en la porta hecha a escala.</a:t>
            </a:r>
          </a:p>
          <a:p>
            <a:pPr marL="342900" indent="-342900">
              <a:spcBef>
                <a:spcPts val="300"/>
              </a:spcBef>
              <a:spcAft>
                <a:spcPts val="500"/>
              </a:spcAft>
              <a:buFont typeface="+mj-lt"/>
              <a:buAutoNum type="arabicPeriod" startAt="9"/>
            </a:pPr>
            <a:r>
              <a:rPr lang="es-ES" sz="1500" dirty="0">
                <a:latin typeface="+mj-lt"/>
              </a:rPr>
              <a:t>Prueba de funcionamiento de la maqueta.</a:t>
            </a:r>
          </a:p>
          <a:p>
            <a:pPr marL="342900" indent="-342900">
              <a:spcBef>
                <a:spcPts val="300"/>
              </a:spcBef>
              <a:spcAft>
                <a:spcPts val="500"/>
              </a:spcAft>
              <a:buFont typeface="+mj-lt"/>
              <a:buAutoNum type="arabicPeriod" startAt="9"/>
            </a:pPr>
            <a:r>
              <a:rPr lang="es-ES" sz="1500" dirty="0">
                <a:latin typeface="+mj-lt"/>
              </a:rPr>
              <a:t>Vinilar la puerta con el logo de Talentos Inclusivos y el logo del centro.</a:t>
            </a:r>
          </a:p>
          <a:p>
            <a:pPr marL="342900" indent="-342900">
              <a:spcBef>
                <a:spcPts val="300"/>
              </a:spcBef>
              <a:spcAft>
                <a:spcPts val="500"/>
              </a:spcAft>
              <a:buFont typeface="+mj-lt"/>
              <a:buAutoNum type="arabicPeriod" startAt="9"/>
            </a:pPr>
            <a:r>
              <a:rPr lang="es-ES" sz="1500" dirty="0">
                <a:latin typeface="+mj-lt"/>
              </a:rPr>
              <a:t>Documentación del reto.</a:t>
            </a:r>
          </a:p>
        </p:txBody>
      </p:sp>
      <p:sp>
        <p:nvSpPr>
          <p:cNvPr id="8" name="CuadroTexto 7">
            <a:extLst>
              <a:ext uri="{FF2B5EF4-FFF2-40B4-BE49-F238E27FC236}">
                <a16:creationId xmlns:a16="http://schemas.microsoft.com/office/drawing/2014/main" id="{BDD9F8D2-6D4E-DDC6-FE09-729C7CBD35AF}"/>
              </a:ext>
            </a:extLst>
          </p:cNvPr>
          <p:cNvSpPr txBox="1"/>
          <p:nvPr/>
        </p:nvSpPr>
        <p:spPr>
          <a:xfrm>
            <a:off x="1822118" y="1744992"/>
            <a:ext cx="8836090" cy="369332"/>
          </a:xfrm>
          <a:prstGeom prst="rect">
            <a:avLst/>
          </a:prstGeom>
          <a:noFill/>
        </p:spPr>
        <p:txBody>
          <a:bodyPr wrap="square" rtlCol="0">
            <a:spAutoFit/>
          </a:bodyPr>
          <a:lstStyle/>
          <a:p>
            <a:r>
              <a:rPr lang="es-ES" sz="1800" i="1" dirty="0">
                <a:latin typeface="Montserrat" panose="00000500000000000000" pitchFamily="50" charset="0"/>
              </a:rPr>
              <a:t>Pasos seguidos para realizar el reto:</a:t>
            </a:r>
          </a:p>
        </p:txBody>
      </p:sp>
      <p:sp>
        <p:nvSpPr>
          <p:cNvPr id="7" name="CuadroTexto 6">
            <a:extLst>
              <a:ext uri="{FF2B5EF4-FFF2-40B4-BE49-F238E27FC236}">
                <a16:creationId xmlns:a16="http://schemas.microsoft.com/office/drawing/2014/main" id="{433CC92D-44AB-831A-650F-6DE50A104B42}"/>
              </a:ext>
            </a:extLst>
          </p:cNvPr>
          <p:cNvSpPr txBox="1"/>
          <p:nvPr/>
        </p:nvSpPr>
        <p:spPr>
          <a:xfrm>
            <a:off x="2809104" y="5079429"/>
            <a:ext cx="7849104" cy="646331"/>
          </a:xfrm>
          <a:prstGeom prst="rect">
            <a:avLst/>
          </a:prstGeom>
          <a:noFill/>
        </p:spPr>
        <p:txBody>
          <a:bodyPr wrap="square">
            <a:spAutoFit/>
          </a:bodyPr>
          <a:lstStyle/>
          <a:p>
            <a:r>
              <a:rPr lang="es-ES" i="1" dirty="0">
                <a:latin typeface="Montserrat" panose="00000500000000000000" pitchFamily="50" charset="0"/>
              </a:rPr>
              <a:t>Acceso al </a:t>
            </a:r>
            <a:r>
              <a:rPr lang="es-ES" sz="1800" i="1" dirty="0">
                <a:solidFill>
                  <a:schemeClr val="bg1"/>
                </a:solidFill>
                <a:latin typeface="Montserrat" panose="00000500000000000000" pitchFamily="50" charset="0"/>
                <a:hlinkClick r:id="rId2"/>
              </a:rPr>
              <a:t>sitio web del reto </a:t>
            </a:r>
            <a:r>
              <a:rPr lang="es-ES" sz="1800" i="1" dirty="0">
                <a:latin typeface="Montserrat" panose="00000500000000000000" pitchFamily="50" charset="0"/>
              </a:rPr>
              <a:t>en el portfolio educativo Agueiro de la Consellería de Educación, Xunta de Galicia.</a:t>
            </a:r>
          </a:p>
        </p:txBody>
      </p:sp>
    </p:spTree>
    <p:extLst>
      <p:ext uri="{BB962C8B-B14F-4D97-AF65-F5344CB8AC3E}">
        <p14:creationId xmlns:p14="http://schemas.microsoft.com/office/powerpoint/2010/main" val="285316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(XIII)</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4" y="1714357"/>
            <a:ext cx="8836090" cy="713465"/>
          </a:xfrm>
          <a:prstGeom prst="rect">
            <a:avLst/>
          </a:prstGeom>
          <a:noFill/>
        </p:spPr>
        <p:txBody>
          <a:bodyPr wrap="square" rtlCol="0">
            <a:spAutoFit/>
          </a:bodyPr>
          <a:lstStyle/>
          <a:p>
            <a:r>
              <a:rPr lang="es-ES" sz="1800" i="1" dirty="0">
                <a:latin typeface="Montserrat" panose="00000500000000000000" pitchFamily="50" charset="0"/>
              </a:rPr>
              <a:t>Vídeo del </a:t>
            </a:r>
            <a:r>
              <a:rPr lang="es-ES" i="1" dirty="0">
                <a:latin typeface="Montserrat" panose="00000500000000000000" pitchFamily="50" charset="0"/>
              </a:rPr>
              <a:t>funcionamiento</a:t>
            </a:r>
            <a:r>
              <a:rPr lang="es-ES" sz="1800" i="1" dirty="0">
                <a:latin typeface="Montserrat" panose="00000500000000000000" pitchFamily="50" charset="0"/>
              </a:rPr>
              <a:t>:</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p:txBody>
      </p:sp>
      <p:pic>
        <p:nvPicPr>
          <p:cNvPr id="5" name="Pechadura intelixente - Cómo funciona">
            <a:hlinkClick r:id="" action="ppaction://media"/>
            <a:extLst>
              <a:ext uri="{FF2B5EF4-FFF2-40B4-BE49-F238E27FC236}">
                <a16:creationId xmlns:a16="http://schemas.microsoft.com/office/drawing/2014/main" id="{6849C70B-D116-4563-94A6-5CD0E6C6B0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45970" y="1847937"/>
            <a:ext cx="2620405" cy="46584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963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E9B148-D041-CBF4-BF8F-642A723DC4AE}"/>
              </a:ext>
            </a:extLst>
          </p:cNvPr>
          <p:cNvSpPr txBox="1"/>
          <p:nvPr/>
        </p:nvSpPr>
        <p:spPr>
          <a:xfrm>
            <a:off x="917003" y="1484742"/>
            <a:ext cx="9240249" cy="955967"/>
          </a:xfrm>
          <a:prstGeom prst="rect">
            <a:avLst/>
          </a:prstGeom>
          <a:noFill/>
        </p:spPr>
        <p:txBody>
          <a:bodyPr wrap="square" rtlCol="0">
            <a:spAutoFit/>
          </a:bodyPr>
          <a:lstStyle/>
          <a:p>
            <a:pPr marL="12700" marR="5080">
              <a:lnSpc>
                <a:spcPct val="131500"/>
              </a:lnSpc>
              <a:spcBef>
                <a:spcPts val="100"/>
              </a:spcBef>
              <a:spcAft>
                <a:spcPts val="1200"/>
              </a:spcAft>
            </a:pPr>
            <a:r>
              <a:rPr lang="es-ES" i="1" dirty="0">
                <a:latin typeface="Montserrat" panose="00000500000000000000" pitchFamily="50" charset="0"/>
                <a:cs typeface="Trebuchet MS"/>
              </a:rPr>
              <a:t>Profesorado: </a:t>
            </a:r>
          </a:p>
          <a:p>
            <a:pPr marL="469900" marR="5080" lvl="1">
              <a:lnSpc>
                <a:spcPct val="131500"/>
              </a:lnSpc>
              <a:spcBef>
                <a:spcPts val="100"/>
              </a:spcBef>
            </a:pPr>
            <a:r>
              <a:rPr lang="es-ES" dirty="0">
                <a:latin typeface="Montserrat" panose="00000500000000000000" pitchFamily="50" charset="0"/>
                <a:cs typeface="Trebuchet MS"/>
              </a:rPr>
              <a:t>Marta Diz Alonso, Fina Paulos Lareo y Óscar Manuel Rey Calo.</a:t>
            </a:r>
          </a:p>
        </p:txBody>
      </p:sp>
      <p:sp>
        <p:nvSpPr>
          <p:cNvPr id="6" name="CuadroTexto 5">
            <a:extLst>
              <a:ext uri="{FF2B5EF4-FFF2-40B4-BE49-F238E27FC236}">
                <a16:creationId xmlns:a16="http://schemas.microsoft.com/office/drawing/2014/main" id="{CFAB9D90-0252-ADA2-8E4A-FFC97602A35F}"/>
              </a:ext>
            </a:extLst>
          </p:cNvPr>
          <p:cNvSpPr txBox="1"/>
          <p:nvPr/>
        </p:nvSpPr>
        <p:spPr>
          <a:xfrm>
            <a:off x="917003" y="2599888"/>
            <a:ext cx="9240249" cy="3398751"/>
          </a:xfrm>
          <a:prstGeom prst="rect">
            <a:avLst/>
          </a:prstGeom>
          <a:noFill/>
        </p:spPr>
        <p:txBody>
          <a:bodyPr wrap="square" rtlCol="0">
            <a:spAutoFit/>
          </a:bodyPr>
          <a:lstStyle/>
          <a:p>
            <a:pPr marL="12700" marR="5080">
              <a:lnSpc>
                <a:spcPct val="131500"/>
              </a:lnSpc>
              <a:spcBef>
                <a:spcPts val="100"/>
              </a:spcBef>
              <a:spcAft>
                <a:spcPts val="1200"/>
              </a:spcAft>
            </a:pPr>
            <a:r>
              <a:rPr lang="es-ES" i="1" dirty="0">
                <a:latin typeface="Montserrat" panose="00000500000000000000" pitchFamily="50" charset="0"/>
                <a:cs typeface="Trebuchet MS"/>
              </a:rPr>
              <a:t>Alumnado: </a:t>
            </a:r>
          </a:p>
          <a:p>
            <a:pPr marL="715963" marR="5080" indent="-285750">
              <a:lnSpc>
                <a:spcPct val="131500"/>
              </a:lnSpc>
              <a:spcBef>
                <a:spcPts val="100"/>
              </a:spcBef>
              <a:buSzPct val="110000"/>
              <a:buFont typeface="Arial" panose="020B0604020202020204" pitchFamily="34" charset="0"/>
              <a:buChar char="•"/>
            </a:pPr>
            <a:r>
              <a:rPr lang="es-ES" dirty="0">
                <a:latin typeface="Montserrat" panose="00000500000000000000" pitchFamily="50" charset="0"/>
                <a:cs typeface="Trebuchet MS"/>
              </a:rPr>
              <a:t>4º ESO: Izan Blanco Tajes, Julián Domínguez Urbieta, Héctor García Senande, Pablo Lema Carril, Enrique Mallón Miñones, Alicia Martínez Vidal, Pedro Pastoriza Bargo, Héctor Sambade Souto, Sonia Vázquez Tomé, Yamila Vigo Landeira</a:t>
            </a:r>
          </a:p>
          <a:p>
            <a:pPr marL="715963" marR="5080" indent="-285750">
              <a:lnSpc>
                <a:spcPct val="131500"/>
              </a:lnSpc>
              <a:spcBef>
                <a:spcPts val="100"/>
              </a:spcBef>
            </a:pPr>
            <a:endParaRPr lang="es-ES" sz="800" dirty="0">
              <a:latin typeface="Montserrat" panose="00000500000000000000" pitchFamily="50" charset="0"/>
              <a:cs typeface="Trebuchet MS"/>
            </a:endParaRPr>
          </a:p>
          <a:p>
            <a:pPr marL="715963" marR="5080" indent="-285750">
              <a:lnSpc>
                <a:spcPct val="131500"/>
              </a:lnSpc>
              <a:spcBef>
                <a:spcPts val="100"/>
              </a:spcBef>
              <a:buSzPct val="110000"/>
              <a:buFont typeface="Arial" panose="020B0604020202020204" pitchFamily="34" charset="0"/>
              <a:buChar char="•"/>
            </a:pPr>
            <a:r>
              <a:rPr lang="es-ES" dirty="0">
                <a:latin typeface="Montserrat" panose="00000500000000000000" pitchFamily="50" charset="0"/>
              </a:rPr>
              <a:t>Formación Profesional: Borja Carril Allones, Daniel Dopazo Domínguez, Pablo Insua Gerpe, Cristina Rial Cambón, Anmol Singh Castiñeira, Nerea Torrado Lema y Daniel Villar Pombo.</a:t>
            </a:r>
            <a:endParaRPr lang="es-ES" dirty="0">
              <a:latin typeface="Montserrat" panose="00000500000000000000" pitchFamily="50" charset="0"/>
              <a:cs typeface="Trebuchet MS"/>
            </a:endParaRPr>
          </a:p>
        </p:txBody>
      </p:sp>
      <p:sp>
        <p:nvSpPr>
          <p:cNvPr id="10" name="Título 1">
            <a:extLst>
              <a:ext uri="{FF2B5EF4-FFF2-40B4-BE49-F238E27FC236}">
                <a16:creationId xmlns:a16="http://schemas.microsoft.com/office/drawing/2014/main" id="{B36917F6-4E91-BD84-1E91-C9462606F9C9}"/>
              </a:ext>
            </a:extLst>
          </p:cNvPr>
          <p:cNvSpPr txBox="1">
            <a:spLocks/>
          </p:cNvSpPr>
          <p:nvPr/>
        </p:nvSpPr>
        <p:spPr>
          <a:xfrm>
            <a:off x="456170" y="0"/>
            <a:ext cx="112796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latin typeface="Montserrat" panose="00000500000000000000" pitchFamily="50" charset="0"/>
              </a:rPr>
              <a:t>Equipo Talentos Inclusivos en el Centro</a:t>
            </a:r>
            <a:endParaRPr lang="es-ES" dirty="0"/>
          </a:p>
        </p:txBody>
      </p:sp>
    </p:spTree>
    <p:extLst>
      <p:ext uri="{BB962C8B-B14F-4D97-AF65-F5344CB8AC3E}">
        <p14:creationId xmlns:p14="http://schemas.microsoft.com/office/powerpoint/2010/main" val="1110186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a:t>
            </a:r>
            <a:r>
              <a:rPr lang="es-ES" dirty="0">
                <a:latin typeface="Montserrat" panose="00000500000000000000" pitchFamily="50" charset="0"/>
              </a:rPr>
              <a:t>XIV</a:t>
            </a:r>
            <a:r>
              <a:rPr lang="es-ES" sz="4400" dirty="0">
                <a:latin typeface="Montserrat" panose="00000500000000000000" pitchFamily="50" charset="0"/>
              </a:rPr>
              <a:t>)</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2081608" y="1848671"/>
            <a:ext cx="8836090" cy="713465"/>
          </a:xfrm>
          <a:prstGeom prst="rect">
            <a:avLst/>
          </a:prstGeom>
          <a:noFill/>
        </p:spPr>
        <p:txBody>
          <a:bodyPr wrap="square" rtlCol="0">
            <a:spAutoFit/>
          </a:bodyPr>
          <a:lstStyle/>
          <a:p>
            <a:r>
              <a:rPr lang="es-ES" sz="1800" i="1" dirty="0">
                <a:latin typeface="Montserrat" panose="00000500000000000000" pitchFamily="50" charset="0"/>
              </a:rPr>
              <a:t>Vídeo del acto de clausura:</a:t>
            </a:r>
          </a:p>
          <a:p>
            <a:pPr marL="12700" marR="5080" algn="ctr">
              <a:lnSpc>
                <a:spcPct val="131500"/>
              </a:lnSpc>
              <a:spcBef>
                <a:spcPts val="100"/>
              </a:spcBef>
            </a:pPr>
            <a:endParaRPr lang="es-ES" i="1" dirty="0">
              <a:latin typeface="Montserrat" panose="00000500000000000000" pitchFamily="50" charset="0"/>
              <a:cs typeface="Trebuchet MS"/>
            </a:endParaRPr>
          </a:p>
        </p:txBody>
      </p:sp>
      <p:pic>
        <p:nvPicPr>
          <p:cNvPr id="6" name="Elementos multimedia en línea 5" title="Acto final de proxectos para Talentos Inclusivos">
            <a:hlinkClick r:id="" action="ppaction://media"/>
            <a:extLst>
              <a:ext uri="{FF2B5EF4-FFF2-40B4-BE49-F238E27FC236}">
                <a16:creationId xmlns:a16="http://schemas.microsoft.com/office/drawing/2014/main" id="{81E2766D-55F3-BF56-AECD-809EF9136ED9}"/>
              </a:ext>
            </a:extLst>
          </p:cNvPr>
          <p:cNvPicPr>
            <a:picLocks noRot="1" noChangeAspect="1"/>
          </p:cNvPicPr>
          <p:nvPr>
            <a:videoFile r:link="rId1"/>
          </p:nvPr>
        </p:nvPicPr>
        <p:blipFill>
          <a:blip r:embed="rId3"/>
          <a:stretch>
            <a:fillRect/>
          </a:stretch>
        </p:blipFill>
        <p:spPr>
          <a:xfrm>
            <a:off x="2894441" y="2329361"/>
            <a:ext cx="7210425" cy="4073899"/>
          </a:xfrm>
          <a:prstGeom prst="rect">
            <a:avLst/>
          </a:prstGeom>
        </p:spPr>
      </p:pic>
      <p:sp>
        <p:nvSpPr>
          <p:cNvPr id="7" name="CuadroTexto 6">
            <a:extLst>
              <a:ext uri="{FF2B5EF4-FFF2-40B4-BE49-F238E27FC236}">
                <a16:creationId xmlns:a16="http://schemas.microsoft.com/office/drawing/2014/main" id="{66F1533A-128A-2453-1FD2-0757715FDC3D}"/>
              </a:ext>
            </a:extLst>
          </p:cNvPr>
          <p:cNvSpPr txBox="1"/>
          <p:nvPr/>
        </p:nvSpPr>
        <p:spPr>
          <a:xfrm>
            <a:off x="1233616" y="1017674"/>
            <a:ext cx="10958384" cy="830997"/>
          </a:xfrm>
          <a:prstGeom prst="rect">
            <a:avLst/>
          </a:prstGeom>
          <a:noFill/>
        </p:spPr>
        <p:txBody>
          <a:bodyPr wrap="square">
            <a:spAutoFit/>
          </a:bodyPr>
          <a:lstStyle/>
          <a:p>
            <a:pPr>
              <a:spcAft>
                <a:spcPts val="600"/>
              </a:spcAft>
            </a:pPr>
            <a:r>
              <a:rPr lang="es-ES" sz="2400" b="1" dirty="0">
                <a:solidFill>
                  <a:srgbClr val="0A0707"/>
                </a:solidFill>
                <a:effectLst/>
                <a:latin typeface="Montserrat" panose="00000500000000000000" pitchFamily="2" charset="0"/>
              </a:rPr>
              <a:t>Reto 1: Pulsadores para la comunicación y Reto 2: Cerradura electrónica</a:t>
            </a:r>
          </a:p>
        </p:txBody>
      </p:sp>
    </p:spTree>
    <p:extLst>
      <p:ext uri="{BB962C8B-B14F-4D97-AF65-F5344CB8AC3E}">
        <p14:creationId xmlns:p14="http://schemas.microsoft.com/office/powerpoint/2010/main" val="253146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83E3EF-4FE6-DD5F-19D4-8938EC0A7DB0}"/>
              </a:ext>
            </a:extLst>
          </p:cNvPr>
          <p:cNvPicPr>
            <a:picLocks noChangeAspect="1"/>
          </p:cNvPicPr>
          <p:nvPr/>
        </p:nvPicPr>
        <p:blipFill>
          <a:blip r:embed="rId2"/>
          <a:stretch>
            <a:fillRect/>
          </a:stretch>
        </p:blipFill>
        <p:spPr>
          <a:xfrm>
            <a:off x="0" y="-569167"/>
            <a:ext cx="12385890" cy="7562850"/>
          </a:xfrm>
          <a:prstGeom prst="rect">
            <a:avLst/>
          </a:prstGeom>
        </p:spPr>
      </p:pic>
    </p:spTree>
    <p:extLst>
      <p:ext uri="{BB962C8B-B14F-4D97-AF65-F5344CB8AC3E}">
        <p14:creationId xmlns:p14="http://schemas.microsoft.com/office/powerpoint/2010/main" val="262874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C474F-AD83-565E-1F95-8ED5FE2C6F22}"/>
              </a:ext>
            </a:extLst>
          </p:cNvPr>
          <p:cNvSpPr>
            <a:spLocks noGrp="1"/>
          </p:cNvSpPr>
          <p:nvPr>
            <p:ph type="title"/>
          </p:nvPr>
        </p:nvSpPr>
        <p:spPr>
          <a:xfrm>
            <a:off x="456170" y="0"/>
            <a:ext cx="11279659" cy="1325563"/>
          </a:xfrm>
        </p:spPr>
        <p:txBody>
          <a:bodyPr/>
          <a:lstStyle/>
          <a:p>
            <a:r>
              <a:rPr lang="es-ES" sz="4400" dirty="0">
                <a:latin typeface="Montserrat" panose="00000500000000000000" pitchFamily="50" charset="0"/>
              </a:rPr>
              <a:t>Equipo Talentos Inclusivos en el Centro</a:t>
            </a:r>
            <a:endParaRPr lang="es-ES" dirty="0"/>
          </a:p>
        </p:txBody>
      </p:sp>
      <p:pic>
        <p:nvPicPr>
          <p:cNvPr id="7" name="Imagen 6">
            <a:extLst>
              <a:ext uri="{FF2B5EF4-FFF2-40B4-BE49-F238E27FC236}">
                <a16:creationId xmlns:a16="http://schemas.microsoft.com/office/drawing/2014/main" id="{45471EFC-2E73-9958-8079-2AD819B07286}"/>
              </a:ext>
            </a:extLst>
          </p:cNvPr>
          <p:cNvPicPr>
            <a:picLocks noChangeAspect="1"/>
          </p:cNvPicPr>
          <p:nvPr/>
        </p:nvPicPr>
        <p:blipFill rotWithShape="1">
          <a:blip r:embed="rId2">
            <a:extLst>
              <a:ext uri="{28A0092B-C50C-407E-A947-70E740481C1C}">
                <a14:useLocalDpi xmlns:a14="http://schemas.microsoft.com/office/drawing/2010/main" val="0"/>
              </a:ext>
            </a:extLst>
          </a:blip>
          <a:srcRect l="3570" t="9735" r="3618" b="7806"/>
          <a:stretch/>
        </p:blipFill>
        <p:spPr>
          <a:xfrm>
            <a:off x="1070920" y="1123870"/>
            <a:ext cx="9531176" cy="5477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883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26D5CCD-46EF-A0BB-B5C4-7CA3EA4A9B12}"/>
              </a:ext>
            </a:extLst>
          </p:cNvPr>
          <p:cNvSpPr txBox="1">
            <a:spLocks/>
          </p:cNvSpPr>
          <p:nvPr/>
        </p:nvSpPr>
        <p:spPr>
          <a:xfrm>
            <a:off x="838200" y="541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latin typeface="Montserrat" panose="00000500000000000000" pitchFamily="50" charset="0"/>
              </a:rPr>
              <a:t>¿Qué nos ha aportado el proyecto Talentos Inclusivos?</a:t>
            </a:r>
            <a:endParaRPr lang="es-ES" dirty="0"/>
          </a:p>
        </p:txBody>
      </p:sp>
      <p:sp>
        <p:nvSpPr>
          <p:cNvPr id="2" name="CuadroTexto 1">
            <a:extLst>
              <a:ext uri="{FF2B5EF4-FFF2-40B4-BE49-F238E27FC236}">
                <a16:creationId xmlns:a16="http://schemas.microsoft.com/office/drawing/2014/main" id="{C4FA59DC-D3A4-2878-B192-4B0B861C046F}"/>
              </a:ext>
            </a:extLst>
          </p:cNvPr>
          <p:cNvSpPr txBox="1"/>
          <p:nvPr/>
        </p:nvSpPr>
        <p:spPr>
          <a:xfrm>
            <a:off x="1363363" y="1379673"/>
            <a:ext cx="10515599" cy="4791633"/>
          </a:xfrm>
          <a:prstGeom prst="rect">
            <a:avLst/>
          </a:prstGeom>
          <a:noFill/>
        </p:spPr>
        <p:txBody>
          <a:bodyPr wrap="square" rtlCol="0">
            <a:spAutoFit/>
          </a:bodyPr>
          <a:lstStyle/>
          <a:p>
            <a:pPr marL="715963" marR="5080" indent="-285750">
              <a:lnSpc>
                <a:spcPct val="131500"/>
              </a:lnSpc>
              <a:spcBef>
                <a:spcPts val="100"/>
              </a:spcBef>
              <a:spcAft>
                <a:spcPts val="800"/>
              </a:spcAft>
              <a:buSzPct val="110000"/>
              <a:buFont typeface="Arial" panose="020B0604020202020204" pitchFamily="34" charset="0"/>
              <a:buChar char="•"/>
            </a:pPr>
            <a:r>
              <a:rPr lang="es-ES" dirty="0">
                <a:latin typeface="Montserrat" panose="00000500000000000000" pitchFamily="50" charset="0"/>
                <a:cs typeface="Trebuchet MS"/>
              </a:rPr>
              <a:t>Nos ha permitido acercarnos a personas que sufren parálisis cerebral, conocer más sobre la enfermedad y la problemática a la que se enfrentan en su día a día.</a:t>
            </a:r>
          </a:p>
          <a:p>
            <a:pPr marL="715963" marR="5080" indent="-285750">
              <a:lnSpc>
                <a:spcPct val="131500"/>
              </a:lnSpc>
              <a:spcBef>
                <a:spcPts val="100"/>
              </a:spcBef>
              <a:spcAft>
                <a:spcPts val="800"/>
              </a:spcAft>
              <a:buSzPct val="110000"/>
              <a:buFont typeface="Arial" panose="020B0604020202020204" pitchFamily="34" charset="0"/>
              <a:buChar char="•"/>
            </a:pPr>
            <a:r>
              <a:rPr lang="es-ES" dirty="0">
                <a:latin typeface="Montserrat" panose="00000500000000000000" pitchFamily="50" charset="0"/>
                <a:cs typeface="Trebuchet MS"/>
              </a:rPr>
              <a:t>Conocer a la asociación ASPACE: su historia, su misión, sus centros e instalaciones, los servicios que ofrecen y los proyectos que están desarrollando.</a:t>
            </a:r>
          </a:p>
          <a:p>
            <a:pPr marL="715963" marR="5080" indent="-285750">
              <a:lnSpc>
                <a:spcPct val="131500"/>
              </a:lnSpc>
              <a:spcBef>
                <a:spcPts val="100"/>
              </a:spcBef>
              <a:spcAft>
                <a:spcPts val="800"/>
              </a:spcAft>
              <a:buSzPct val="110000"/>
              <a:buFont typeface="Arial" panose="020B0604020202020204" pitchFamily="34" charset="0"/>
              <a:buChar char="•"/>
            </a:pPr>
            <a:r>
              <a:rPr lang="es-ES" dirty="0">
                <a:latin typeface="Montserrat" panose="00000500000000000000" pitchFamily="50" charset="0"/>
                <a:cs typeface="Trebuchet MS"/>
              </a:rPr>
              <a:t>Trabajar de forma eficiente en un equipo multidisciplinar con el objetivo de resolver un reto que facilite el día a día de las personas con parálisis cerebral. Equipo integrado por: profesorado y alumnado de nuestro centro, personal del CITIC, usuarios y trabajadores de ASPACE. </a:t>
            </a:r>
          </a:p>
          <a:p>
            <a:pPr marL="715963" marR="5080" indent="-285750">
              <a:lnSpc>
                <a:spcPct val="131500"/>
              </a:lnSpc>
              <a:spcBef>
                <a:spcPts val="100"/>
              </a:spcBef>
              <a:spcAft>
                <a:spcPts val="800"/>
              </a:spcAft>
              <a:buSzPct val="110000"/>
              <a:buFont typeface="Arial" panose="020B0604020202020204" pitchFamily="34" charset="0"/>
              <a:buChar char="•"/>
            </a:pPr>
            <a:r>
              <a:rPr lang="es-ES" dirty="0">
                <a:latin typeface="Montserrat" panose="00000500000000000000" pitchFamily="50" charset="0"/>
                <a:cs typeface="Trebuchet MS"/>
              </a:rPr>
              <a:t>Capacitar al alumnado en habilidades STEM para encontrar una solución tecnológica viable a un problema real. Descubrir materiales, dispositivos, herramientas y tecnologías para dar soporte a la solución propuesta. Construir un dispositivo electrónico y verificar su correcto funcionamiento.</a:t>
            </a:r>
          </a:p>
        </p:txBody>
      </p:sp>
    </p:spTree>
    <p:extLst>
      <p:ext uri="{BB962C8B-B14F-4D97-AF65-F5344CB8AC3E}">
        <p14:creationId xmlns:p14="http://schemas.microsoft.com/office/powerpoint/2010/main" val="1697571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883305-B046-4A47-8223-1CA1FBE97FBD}"/>
              </a:ext>
            </a:extLst>
          </p:cNvPr>
          <p:cNvSpPr>
            <a:spLocks noGrp="1"/>
          </p:cNvSpPr>
          <p:nvPr>
            <p:ph type="title"/>
          </p:nvPr>
        </p:nvSpPr>
        <p:spPr>
          <a:xfrm>
            <a:off x="419100" y="279775"/>
            <a:ext cx="11353800" cy="1325563"/>
          </a:xfrm>
        </p:spPr>
        <p:txBody>
          <a:bodyPr/>
          <a:lstStyle/>
          <a:p>
            <a:pPr algn="ctr"/>
            <a:r>
              <a:rPr lang="es-ES" sz="4400" kern="0" dirty="0">
                <a:solidFill>
                  <a:schemeClr val="tx1"/>
                </a:solidFill>
                <a:latin typeface="Montserrat" panose="00000500000000000000" pitchFamily="50" charset="0"/>
              </a:rPr>
              <a:t>Retos seleccionados (I)</a:t>
            </a:r>
            <a:br>
              <a:rPr lang="es-ES" sz="4400" kern="0" dirty="0">
                <a:solidFill>
                  <a:schemeClr val="tx1"/>
                </a:solidFill>
                <a:latin typeface="Montserrat" panose="00000500000000000000" pitchFamily="50" charset="0"/>
              </a:rPr>
            </a:br>
            <a:endParaRPr lang="es-ES" dirty="0"/>
          </a:p>
        </p:txBody>
      </p:sp>
      <p:sp>
        <p:nvSpPr>
          <p:cNvPr id="4" name="CuadroTexto 3">
            <a:extLst>
              <a:ext uri="{FF2B5EF4-FFF2-40B4-BE49-F238E27FC236}">
                <a16:creationId xmlns:a16="http://schemas.microsoft.com/office/drawing/2014/main" id="{6229560B-EBE2-3691-1A0A-1AABEBFD7581}"/>
              </a:ext>
            </a:extLst>
          </p:cNvPr>
          <p:cNvSpPr txBox="1"/>
          <p:nvPr/>
        </p:nvSpPr>
        <p:spPr>
          <a:xfrm>
            <a:off x="0" y="3108284"/>
            <a:ext cx="10857469" cy="2982932"/>
          </a:xfrm>
          <a:prstGeom prst="rect">
            <a:avLst/>
          </a:prstGeom>
          <a:noFill/>
        </p:spPr>
        <p:txBody>
          <a:bodyPr wrap="square" rtlCol="0">
            <a:spAutoFit/>
          </a:bodyPr>
          <a:lstStyle/>
          <a:p>
            <a:pPr marL="430213" marR="5080">
              <a:lnSpc>
                <a:spcPct val="131500"/>
              </a:lnSpc>
              <a:spcBef>
                <a:spcPts val="100"/>
              </a:spcBef>
              <a:spcAft>
                <a:spcPts val="800"/>
              </a:spcAft>
              <a:buSzPct val="110000"/>
            </a:pPr>
            <a:r>
              <a:rPr lang="es-ES" dirty="0">
                <a:solidFill>
                  <a:srgbClr val="0A0707"/>
                </a:solidFill>
                <a:effectLst/>
                <a:latin typeface="Montserrat" panose="00000500000000000000" pitchFamily="2" charset="0"/>
              </a:rPr>
              <a:t>Con la finalidad de facilitar la comunicación de personas con parálisis cerebral que sufren afección en el habla, se </a:t>
            </a:r>
            <a:r>
              <a:rPr lang="es-ES" dirty="0" err="1">
                <a:solidFill>
                  <a:srgbClr val="0A0707"/>
                </a:solidFill>
                <a:effectLst/>
                <a:latin typeface="Montserrat" panose="00000500000000000000" pitchFamily="2" charset="0"/>
              </a:rPr>
              <a:t>disña</a:t>
            </a:r>
            <a:r>
              <a:rPr lang="es-ES" dirty="0">
                <a:solidFill>
                  <a:srgbClr val="0A0707"/>
                </a:solidFill>
                <a:effectLst/>
                <a:latin typeface="Montserrat" panose="00000500000000000000" pitchFamily="2" charset="0"/>
              </a:rPr>
              <a:t> un dispositivo innovador que permite personalizar los mensajes según las necesidades del usuario/a y que, en lugar de reproducir un audio con el mensaje, reproduce un vídeo generado con técnicas de Inteligencia artificial. El vídeo, generado con las herramientas D-iD o MyHeritage, muestra al usuario diciendo el texto del mensaje. El dispositivo está basado en el miniordenador Raspberry Pi 5, cuenta con dos pantallas e incorpora dos pulsadores, uno para seleccionar el mensaje y otro para reproducirlo.</a:t>
            </a:r>
            <a:endParaRPr lang="es-ES" i="1" dirty="0">
              <a:latin typeface="Montserrat" panose="00000500000000000000" pitchFamily="50" charset="0"/>
              <a:cs typeface="Trebuchet MS"/>
            </a:endParaRPr>
          </a:p>
        </p:txBody>
      </p:sp>
      <p:sp>
        <p:nvSpPr>
          <p:cNvPr id="6" name="CuadroTexto 5">
            <a:extLst>
              <a:ext uri="{FF2B5EF4-FFF2-40B4-BE49-F238E27FC236}">
                <a16:creationId xmlns:a16="http://schemas.microsoft.com/office/drawing/2014/main" id="{F4FDB707-638E-7BA1-5A0E-52EF2D747C5B}"/>
              </a:ext>
            </a:extLst>
          </p:cNvPr>
          <p:cNvSpPr txBox="1"/>
          <p:nvPr/>
        </p:nvSpPr>
        <p:spPr>
          <a:xfrm>
            <a:off x="395414" y="1301295"/>
            <a:ext cx="10958384" cy="1631216"/>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a:p>
            <a:pPr marL="742950" lvl="1" indent="-285750">
              <a:spcAft>
                <a:spcPts val="1800"/>
              </a:spcAft>
              <a:buFont typeface="Arial" panose="020B0604020202020204" pitchFamily="34" charset="0"/>
              <a:buChar char="•"/>
            </a:pPr>
            <a:r>
              <a:rPr lang="es-ES" dirty="0">
                <a:solidFill>
                  <a:srgbClr val="0A0707"/>
                </a:solidFill>
                <a:latin typeface="Montserrat" panose="00000500000000000000" pitchFamily="2" charset="0"/>
              </a:rPr>
              <a:t>Alumnado: </a:t>
            </a:r>
            <a:r>
              <a:rPr lang="es-ES" dirty="0">
                <a:solidFill>
                  <a:srgbClr val="0A0707"/>
                </a:solidFill>
                <a:effectLst/>
                <a:latin typeface="Montserrat" panose="00000500000000000000" pitchFamily="2" charset="0"/>
              </a:rPr>
              <a:t>4º</a:t>
            </a:r>
          </a:p>
          <a:p>
            <a:pPr marL="742950" lvl="1" indent="-285750">
              <a:spcAft>
                <a:spcPts val="1800"/>
              </a:spcAft>
              <a:buFont typeface="Arial" panose="020B0604020202020204" pitchFamily="34" charset="0"/>
              <a:buChar char="•"/>
            </a:pPr>
            <a:r>
              <a:rPr lang="es-ES" dirty="0">
                <a:solidFill>
                  <a:srgbClr val="0A0707"/>
                </a:solidFill>
                <a:latin typeface="Montserrat" panose="00000500000000000000" pitchFamily="2" charset="0"/>
              </a:rPr>
              <a:t>Profesorado: </a:t>
            </a:r>
            <a:r>
              <a:rPr lang="es-ES" dirty="0">
                <a:solidFill>
                  <a:srgbClr val="0A0707"/>
                </a:solidFill>
                <a:effectLst/>
                <a:latin typeface="Montserrat" panose="00000500000000000000" pitchFamily="2" charset="0"/>
              </a:rPr>
              <a:t>Fina </a:t>
            </a:r>
            <a:r>
              <a:rPr lang="es-ES" dirty="0" err="1">
                <a:solidFill>
                  <a:srgbClr val="0A0707"/>
                </a:solidFill>
                <a:effectLst/>
                <a:latin typeface="Montserrat" panose="00000500000000000000" pitchFamily="2" charset="0"/>
              </a:rPr>
              <a:t>Paulos</a:t>
            </a:r>
            <a:r>
              <a:rPr lang="es-ES" dirty="0">
                <a:solidFill>
                  <a:srgbClr val="0A0707"/>
                </a:solidFill>
                <a:effectLst/>
                <a:latin typeface="Montserrat" panose="00000500000000000000" pitchFamily="2" charset="0"/>
              </a:rPr>
              <a:t> </a:t>
            </a:r>
            <a:r>
              <a:rPr lang="es-ES" dirty="0" err="1">
                <a:solidFill>
                  <a:srgbClr val="0A0707"/>
                </a:solidFill>
                <a:effectLst/>
                <a:latin typeface="Montserrat" panose="00000500000000000000" pitchFamily="2" charset="0"/>
              </a:rPr>
              <a:t>Lareo</a:t>
            </a:r>
            <a:r>
              <a:rPr lang="es-ES" dirty="0">
                <a:solidFill>
                  <a:srgbClr val="0A0707"/>
                </a:solidFill>
                <a:effectLst/>
                <a:latin typeface="Montserrat" panose="00000500000000000000" pitchFamily="2" charset="0"/>
              </a:rPr>
              <a:t> y Óscar Rey Calo</a:t>
            </a:r>
            <a:endParaRPr lang="es-ES" dirty="0">
              <a:effectLst/>
            </a:endParaRPr>
          </a:p>
        </p:txBody>
      </p:sp>
      <p:pic>
        <p:nvPicPr>
          <p:cNvPr id="10" name="Imagen 9">
            <a:extLst>
              <a:ext uri="{FF2B5EF4-FFF2-40B4-BE49-F238E27FC236}">
                <a16:creationId xmlns:a16="http://schemas.microsoft.com/office/drawing/2014/main" id="{572575CD-BB70-80DF-AA7A-FE81E1BCC796}"/>
              </a:ext>
            </a:extLst>
          </p:cNvPr>
          <p:cNvPicPr>
            <a:picLocks noChangeAspect="1"/>
          </p:cNvPicPr>
          <p:nvPr/>
        </p:nvPicPr>
        <p:blipFill>
          <a:blip r:embed="rId2"/>
          <a:stretch>
            <a:fillRect/>
          </a:stretch>
        </p:blipFill>
        <p:spPr>
          <a:xfrm>
            <a:off x="7811513" y="942557"/>
            <a:ext cx="2716445" cy="1989954"/>
          </a:xfrm>
          <a:prstGeom prst="rect">
            <a:avLst/>
          </a:prstGeom>
        </p:spPr>
      </p:pic>
    </p:spTree>
    <p:extLst>
      <p:ext uri="{BB962C8B-B14F-4D97-AF65-F5344CB8AC3E}">
        <p14:creationId xmlns:p14="http://schemas.microsoft.com/office/powerpoint/2010/main" val="336248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4E46F259-21B3-6E95-4B0F-8799E2D9D804}"/>
              </a:ext>
            </a:extLst>
          </p:cNvPr>
          <p:cNvPicPr>
            <a:picLocks noChangeAspect="1"/>
          </p:cNvPicPr>
          <p:nvPr/>
        </p:nvPicPr>
        <p:blipFill>
          <a:blip r:embed="rId2"/>
          <a:stretch>
            <a:fillRect/>
          </a:stretch>
        </p:blipFill>
        <p:spPr>
          <a:xfrm>
            <a:off x="8343351" y="990185"/>
            <a:ext cx="2600613" cy="3330282"/>
          </a:xfrm>
          <a:prstGeom prst="rect">
            <a:avLst/>
          </a:prstGeom>
        </p:spPr>
      </p:pic>
      <p:sp>
        <p:nvSpPr>
          <p:cNvPr id="4" name="CuadroTexto 3">
            <a:extLst>
              <a:ext uri="{FF2B5EF4-FFF2-40B4-BE49-F238E27FC236}">
                <a16:creationId xmlns:a16="http://schemas.microsoft.com/office/drawing/2014/main" id="{6229560B-EBE2-3691-1A0A-1AABEBFD7581}"/>
              </a:ext>
            </a:extLst>
          </p:cNvPr>
          <p:cNvSpPr txBox="1"/>
          <p:nvPr/>
        </p:nvSpPr>
        <p:spPr>
          <a:xfrm>
            <a:off x="0" y="3250495"/>
            <a:ext cx="8633254" cy="2617320"/>
          </a:xfrm>
          <a:prstGeom prst="rect">
            <a:avLst/>
          </a:prstGeom>
          <a:noFill/>
        </p:spPr>
        <p:txBody>
          <a:bodyPr wrap="square" rtlCol="0">
            <a:spAutoFit/>
          </a:bodyPr>
          <a:lstStyle/>
          <a:p>
            <a:pPr marL="430213" marR="5080">
              <a:lnSpc>
                <a:spcPct val="131500"/>
              </a:lnSpc>
              <a:spcBef>
                <a:spcPts val="100"/>
              </a:spcBef>
              <a:spcAft>
                <a:spcPts val="800"/>
              </a:spcAft>
              <a:buSzPct val="110000"/>
            </a:pPr>
            <a:r>
              <a:rPr lang="es-ES" dirty="0">
                <a:solidFill>
                  <a:srgbClr val="0A0707"/>
                </a:solidFill>
                <a:effectLst/>
                <a:latin typeface="Montserrat" panose="00000500000000000000" pitchFamily="2" charset="0"/>
              </a:rPr>
              <a:t>Con la finalidad de facilitar la apertura de una puerta con manilla para personas con parálisis cerebral que sufren afección de movilidad, se diseña un dispositivo innovador que permite abrir y cerrar una puerta de forma automática accionando dos pulsadores situados fuera y dentro de la estancia. La solución, basada en la plataforma Arduino, cuenta con un motor fijado a la puerta que se encarga de abrirla o cerrarla cuando se acciona uno de los pulsadores..</a:t>
            </a:r>
            <a:endParaRPr lang="es-ES" i="1" dirty="0">
              <a:latin typeface="Montserrat" panose="00000500000000000000" pitchFamily="50" charset="0"/>
              <a:cs typeface="Trebuchet MS"/>
            </a:endParaRPr>
          </a:p>
        </p:txBody>
      </p:sp>
      <p:sp>
        <p:nvSpPr>
          <p:cNvPr id="6" name="CuadroTexto 5">
            <a:extLst>
              <a:ext uri="{FF2B5EF4-FFF2-40B4-BE49-F238E27FC236}">
                <a16:creationId xmlns:a16="http://schemas.microsoft.com/office/drawing/2014/main" id="{F4FDB707-638E-7BA1-5A0E-52EF2D747C5B}"/>
              </a:ext>
            </a:extLst>
          </p:cNvPr>
          <p:cNvSpPr txBox="1"/>
          <p:nvPr/>
        </p:nvSpPr>
        <p:spPr>
          <a:xfrm>
            <a:off x="395414" y="1314311"/>
            <a:ext cx="10958384" cy="1631216"/>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2: Cerradura electrónica</a:t>
            </a:r>
          </a:p>
          <a:p>
            <a:pPr marL="742950" lvl="1" indent="-285750">
              <a:spcAft>
                <a:spcPts val="1800"/>
              </a:spcAft>
              <a:buFont typeface="Arial" panose="020B0604020202020204" pitchFamily="34" charset="0"/>
              <a:buChar char="•"/>
            </a:pPr>
            <a:r>
              <a:rPr lang="es-ES" dirty="0">
                <a:solidFill>
                  <a:srgbClr val="0A0707"/>
                </a:solidFill>
                <a:latin typeface="Montserrat" panose="00000500000000000000" pitchFamily="2" charset="0"/>
              </a:rPr>
              <a:t>Alumnado: </a:t>
            </a:r>
            <a:r>
              <a:rPr lang="es-ES" dirty="0">
                <a:solidFill>
                  <a:srgbClr val="0A0707"/>
                </a:solidFill>
                <a:effectLst/>
                <a:latin typeface="Montserrat" panose="00000500000000000000" pitchFamily="2" charset="0"/>
              </a:rPr>
              <a:t>Formación Profesional</a:t>
            </a:r>
          </a:p>
          <a:p>
            <a:pPr marL="742950" lvl="1" indent="-285750">
              <a:spcAft>
                <a:spcPts val="1800"/>
              </a:spcAft>
              <a:buFont typeface="Arial" panose="020B0604020202020204" pitchFamily="34" charset="0"/>
              <a:buChar char="•"/>
            </a:pPr>
            <a:r>
              <a:rPr lang="es-ES" dirty="0">
                <a:solidFill>
                  <a:srgbClr val="0A0707"/>
                </a:solidFill>
                <a:latin typeface="Montserrat" panose="00000500000000000000" pitchFamily="2" charset="0"/>
              </a:rPr>
              <a:t>Profesorado: </a:t>
            </a:r>
            <a:r>
              <a:rPr lang="es-ES" dirty="0">
                <a:solidFill>
                  <a:srgbClr val="0A0707"/>
                </a:solidFill>
                <a:effectLst/>
                <a:latin typeface="Montserrat" panose="00000500000000000000" pitchFamily="2" charset="0"/>
              </a:rPr>
              <a:t>Marta Diz Alonso</a:t>
            </a:r>
            <a:endParaRPr lang="es-ES" dirty="0">
              <a:effectLst/>
            </a:endParaRPr>
          </a:p>
        </p:txBody>
      </p:sp>
      <p:sp>
        <p:nvSpPr>
          <p:cNvPr id="8" name="Título 1">
            <a:extLst>
              <a:ext uri="{FF2B5EF4-FFF2-40B4-BE49-F238E27FC236}">
                <a16:creationId xmlns:a16="http://schemas.microsoft.com/office/drawing/2014/main" id="{CB331644-0436-D1A0-CAB0-1EF6D8CA0375}"/>
              </a:ext>
            </a:extLst>
          </p:cNvPr>
          <p:cNvSpPr>
            <a:spLocks noGrp="1"/>
          </p:cNvSpPr>
          <p:nvPr>
            <p:ph type="title"/>
          </p:nvPr>
        </p:nvSpPr>
        <p:spPr>
          <a:xfrm>
            <a:off x="442786" y="245025"/>
            <a:ext cx="11353800" cy="1325563"/>
          </a:xfrm>
        </p:spPr>
        <p:txBody>
          <a:bodyPr/>
          <a:lstStyle/>
          <a:p>
            <a:pPr algn="ctr"/>
            <a:r>
              <a:rPr lang="es-ES" sz="4400" kern="0" dirty="0">
                <a:solidFill>
                  <a:schemeClr val="tx1"/>
                </a:solidFill>
                <a:latin typeface="Montserrat" panose="00000500000000000000" pitchFamily="50" charset="0"/>
              </a:rPr>
              <a:t>Retos seleccionados (II)</a:t>
            </a:r>
            <a:br>
              <a:rPr lang="es-ES" sz="4400" kern="0" dirty="0">
                <a:solidFill>
                  <a:schemeClr val="tx1"/>
                </a:solidFill>
                <a:latin typeface="Montserrat" panose="00000500000000000000" pitchFamily="50" charset="0"/>
              </a:rPr>
            </a:br>
            <a:endParaRPr lang="es-ES" dirty="0"/>
          </a:p>
        </p:txBody>
      </p:sp>
    </p:spTree>
    <p:extLst>
      <p:ext uri="{BB962C8B-B14F-4D97-AF65-F5344CB8AC3E}">
        <p14:creationId xmlns:p14="http://schemas.microsoft.com/office/powerpoint/2010/main" val="128318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(I)</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Materiales utilizados: </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sp>
        <p:nvSpPr>
          <p:cNvPr id="7" name="CuadroTexto 6">
            <a:extLst>
              <a:ext uri="{FF2B5EF4-FFF2-40B4-BE49-F238E27FC236}">
                <a16:creationId xmlns:a16="http://schemas.microsoft.com/office/drawing/2014/main" id="{E3F254A4-B26B-1347-A097-27FEB25126EF}"/>
              </a:ext>
            </a:extLst>
          </p:cNvPr>
          <p:cNvSpPr txBox="1"/>
          <p:nvPr/>
        </p:nvSpPr>
        <p:spPr>
          <a:xfrm>
            <a:off x="2501822" y="2007901"/>
            <a:ext cx="8836089" cy="5098832"/>
          </a:xfrm>
          <a:prstGeom prst="rect">
            <a:avLst/>
          </a:prstGeom>
          <a:noFill/>
        </p:spPr>
        <p:txBody>
          <a:bodyPr wrap="square">
            <a:spAutoFit/>
          </a:bodyPr>
          <a:lstStyle/>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2"/>
              </a:rPr>
              <a:t>Raspberry Pi 5 (8 GB)</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3"/>
              </a:rPr>
              <a:t>Memoria micro SD 256 GB</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4"/>
              </a:rPr>
              <a:t>2 Cable HDMI – Mini HDMI</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rPr>
              <a:t>Pantalla 7" con entrada HDMI (Dfrobot DFR0506)</a:t>
            </a: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rPr>
              <a:t>Panel 10.1" con entrada HDMI (Dfrobot FIT0476)</a:t>
            </a: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5"/>
              </a:rPr>
              <a:t>2 pulsadores gigantes (100mm) color verde y azul</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6"/>
              </a:rPr>
              <a:t>Fuente alimentación Mean Well 12V - 350W</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7"/>
              </a:rPr>
              <a:t>Regulador DC-DC 12-24V a 5V (5A)</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8"/>
              </a:rPr>
              <a:t>Cable USB Tipo-C de carga rápida 5A - 1 Metro</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hlinkClick r:id="rId9"/>
              </a:rPr>
              <a:t>Adaptador corriente 12 V</a:t>
            </a:r>
            <a:endParaRPr lang="es-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r>
              <a:rPr lang="es-ES" sz="1600" dirty="0">
                <a:latin typeface="+mj-lt"/>
                <a:hlinkClick r:id="rId10"/>
              </a:rPr>
              <a:t>Cables Dupont</a:t>
            </a:r>
            <a:r>
              <a:rPr lang="es-ES" sz="1600" dirty="0">
                <a:latin typeface="+mj-lt"/>
              </a:rPr>
              <a:t> (conexión botón con Raspberry mediante pines GPIO)</a:t>
            </a:r>
          </a:p>
          <a:p>
            <a:pPr marL="285750" indent="-285750">
              <a:spcBef>
                <a:spcPts val="200"/>
              </a:spcBef>
              <a:spcAft>
                <a:spcPts val="200"/>
              </a:spcAft>
              <a:buFont typeface="Arial" panose="020B0604020202020204" pitchFamily="34" charset="0"/>
              <a:buChar char="•"/>
            </a:pPr>
            <a:r>
              <a:rPr lang="es-ES" sz="1600" dirty="0">
                <a:latin typeface="+mj-lt"/>
                <a:hlinkClick r:id="rId11"/>
              </a:rPr>
              <a:t>1 Mini breadboard adhesiva</a:t>
            </a:r>
            <a:endParaRPr lang="es-ES" sz="1600" dirty="0">
              <a:latin typeface="+mj-lt"/>
            </a:endParaRP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rPr>
              <a:t>Caja personalizada diseñada en 3D.</a:t>
            </a: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rPr>
              <a:t>Vinilo color negro para logotipos de botones y caja</a:t>
            </a:r>
          </a:p>
          <a:p>
            <a:pPr marL="285750" indent="-285750">
              <a:spcBef>
                <a:spcPts val="200"/>
              </a:spcBef>
              <a:spcAft>
                <a:spcPts val="200"/>
              </a:spcAft>
              <a:buFont typeface="Arial" panose="020B0604020202020204" pitchFamily="34" charset="0"/>
              <a:buChar char="•"/>
            </a:pPr>
            <a:r>
              <a:rPr lang="es-ES" sz="1600" dirty="0">
                <a:latin typeface="Montserrat" panose="00000500000000000000" pitchFamily="2" charset="0"/>
              </a:rPr>
              <a:t>Altavoces</a:t>
            </a:r>
          </a:p>
          <a:p>
            <a:pPr marL="285750" indent="-285750">
              <a:spcBef>
                <a:spcPts val="200"/>
              </a:spcBef>
              <a:spcAft>
                <a:spcPts val="200"/>
              </a:spcAft>
              <a:buFont typeface="Arial" panose="020B0604020202020204" pitchFamily="34" charset="0"/>
              <a:buChar char="•"/>
            </a:pPr>
            <a:endParaRPr lang="gl-ES" sz="1600" dirty="0">
              <a:latin typeface="Montserrat" panose="00000500000000000000" pitchFamily="2" charset="0"/>
            </a:endParaRPr>
          </a:p>
          <a:p>
            <a:pPr marL="285750" indent="-285750">
              <a:spcBef>
                <a:spcPts val="200"/>
              </a:spcBef>
              <a:spcAft>
                <a:spcPts val="200"/>
              </a:spcAft>
              <a:buFont typeface="Arial" panose="020B0604020202020204" pitchFamily="34" charset="0"/>
              <a:buChar char="•"/>
            </a:pPr>
            <a:endParaRPr lang="gl-ES" sz="1600" dirty="0">
              <a:latin typeface="Montserrat" panose="00000500000000000000" pitchFamily="2" charset="0"/>
            </a:endParaRPr>
          </a:p>
        </p:txBody>
      </p:sp>
    </p:spTree>
    <p:extLst>
      <p:ext uri="{BB962C8B-B14F-4D97-AF65-F5344CB8AC3E}">
        <p14:creationId xmlns:p14="http://schemas.microsoft.com/office/powerpoint/2010/main" val="382448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(II)</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Herramientas utilizadas: </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sp>
        <p:nvSpPr>
          <p:cNvPr id="7" name="CuadroTexto 6">
            <a:extLst>
              <a:ext uri="{FF2B5EF4-FFF2-40B4-BE49-F238E27FC236}">
                <a16:creationId xmlns:a16="http://schemas.microsoft.com/office/drawing/2014/main" id="{E3F254A4-B26B-1347-A097-27FEB25126EF}"/>
              </a:ext>
            </a:extLst>
          </p:cNvPr>
          <p:cNvSpPr txBox="1"/>
          <p:nvPr/>
        </p:nvSpPr>
        <p:spPr>
          <a:xfrm>
            <a:off x="2426348" y="2121944"/>
            <a:ext cx="7339304" cy="4147289"/>
          </a:xfrm>
          <a:prstGeom prst="rect">
            <a:avLst/>
          </a:prstGeom>
          <a:noFill/>
        </p:spPr>
        <p:txBody>
          <a:bodyPr wrap="square">
            <a:spAutoFit/>
          </a:bodyPr>
          <a:lstStyle/>
          <a:p>
            <a:pPr marL="285750" indent="-285750">
              <a:spcBef>
                <a:spcPts val="300"/>
              </a:spcBef>
              <a:spcAft>
                <a:spcPts val="600"/>
              </a:spcAft>
              <a:buFont typeface="Arial" panose="020B0604020202020204" pitchFamily="34" charset="0"/>
              <a:buChar char="•"/>
            </a:pPr>
            <a:r>
              <a:rPr lang="es-ES" sz="1600" dirty="0">
                <a:latin typeface="Montserrat" panose="00000500000000000000" pitchFamily="2" charset="0"/>
              </a:rPr>
              <a:t>Documentación del proyecto: </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rPr>
              <a:t>Suite ofimática </a:t>
            </a:r>
            <a:r>
              <a:rPr lang="es-ES" sz="1600" dirty="0">
                <a:latin typeface="Montserrat" panose="00000500000000000000" pitchFamily="2" charset="0"/>
                <a:hlinkClick r:id="rId2"/>
              </a:rPr>
              <a:t>LibreOffice</a:t>
            </a:r>
            <a:endParaRPr lang="es-ES" sz="1600" dirty="0">
              <a:latin typeface="Montserrat" panose="00000500000000000000" pitchFamily="2" charset="0"/>
            </a:endParaRP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Generación de imágenes:</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3"/>
              </a:rPr>
              <a:t>Canva</a:t>
            </a:r>
            <a:endParaRPr lang="es-ES" sz="1600" dirty="0">
              <a:latin typeface="Montserrat" panose="00000500000000000000" pitchFamily="2" charset="0"/>
            </a:endParaRP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Generación de animaciones con Inteligencia Artificial:</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4"/>
              </a:rPr>
              <a:t>MyHeritage</a:t>
            </a:r>
            <a:r>
              <a:rPr lang="es-ES" sz="1600" dirty="0">
                <a:latin typeface="Montserrat" panose="00000500000000000000" pitchFamily="2" charset="0"/>
              </a:rPr>
              <a:t> para generación de DeepStory.</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5"/>
              </a:rPr>
              <a:t>D-ID</a:t>
            </a:r>
            <a:r>
              <a:rPr lang="es-ES" sz="1600" dirty="0">
                <a:latin typeface="Montserrat" panose="00000500000000000000" pitchFamily="2" charset="0"/>
              </a:rPr>
              <a:t> para generación de vídeo.</a:t>
            </a: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Lenguaje de programación:</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rPr>
              <a:t>Phyton</a:t>
            </a:r>
          </a:p>
          <a:p>
            <a:pPr marL="285750" indent="-285750">
              <a:spcBef>
                <a:spcPts val="600"/>
              </a:spcBef>
              <a:spcAft>
                <a:spcPts val="600"/>
              </a:spcAft>
              <a:buFont typeface="Arial" panose="020B0604020202020204" pitchFamily="34" charset="0"/>
              <a:buChar char="•"/>
            </a:pPr>
            <a:r>
              <a:rPr lang="es-ES" sz="1600" dirty="0">
                <a:latin typeface="Montserrat" panose="00000500000000000000" pitchFamily="2" charset="0"/>
              </a:rPr>
              <a:t>Diseño e impresión de logos en vinilo:</a:t>
            </a:r>
          </a:p>
          <a:p>
            <a:pPr marL="742950" lvl="1" indent="-285750">
              <a:spcBef>
                <a:spcPts val="300"/>
              </a:spcBef>
              <a:spcAft>
                <a:spcPts val="600"/>
              </a:spcAft>
              <a:buFont typeface="Montserrat" panose="00000500000000000000" pitchFamily="2" charset="0"/>
              <a:buChar char="‐"/>
            </a:pPr>
            <a:r>
              <a:rPr lang="es-ES" sz="1600" dirty="0">
                <a:latin typeface="Montserrat" panose="00000500000000000000" pitchFamily="2" charset="0"/>
                <a:hlinkClick r:id="rId6"/>
              </a:rPr>
              <a:t>Cricut Design Space</a:t>
            </a:r>
            <a:endParaRPr lang="es-ES" sz="1600" dirty="0">
              <a:latin typeface="Montserrat" panose="00000500000000000000" pitchFamily="2" charset="0"/>
            </a:endParaRPr>
          </a:p>
        </p:txBody>
      </p:sp>
    </p:spTree>
    <p:extLst>
      <p:ext uri="{BB962C8B-B14F-4D97-AF65-F5344CB8AC3E}">
        <p14:creationId xmlns:p14="http://schemas.microsoft.com/office/powerpoint/2010/main" val="271784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884CA-D280-F374-8BC8-0B0E60EC3888}"/>
              </a:ext>
            </a:extLst>
          </p:cNvPr>
          <p:cNvSpPr>
            <a:spLocks noGrp="1"/>
          </p:cNvSpPr>
          <p:nvPr>
            <p:ph type="title"/>
          </p:nvPr>
        </p:nvSpPr>
        <p:spPr>
          <a:xfrm>
            <a:off x="225511" y="0"/>
            <a:ext cx="11740978" cy="1325563"/>
          </a:xfrm>
        </p:spPr>
        <p:txBody>
          <a:bodyPr/>
          <a:lstStyle/>
          <a:p>
            <a:pPr algn="ctr"/>
            <a:r>
              <a:rPr lang="es-ES" sz="4400" dirty="0">
                <a:latin typeface="Montserrat" panose="00000500000000000000" pitchFamily="50" charset="0"/>
              </a:rPr>
              <a:t>El reto paso a paso (III)</a:t>
            </a:r>
            <a:endParaRPr lang="es-ES" dirty="0"/>
          </a:p>
        </p:txBody>
      </p:sp>
      <p:sp>
        <p:nvSpPr>
          <p:cNvPr id="3" name="CuadroTexto 2">
            <a:extLst>
              <a:ext uri="{FF2B5EF4-FFF2-40B4-BE49-F238E27FC236}">
                <a16:creationId xmlns:a16="http://schemas.microsoft.com/office/drawing/2014/main" id="{A0040916-2AF1-C05A-F066-FA0ED855896D}"/>
              </a:ext>
            </a:extLst>
          </p:cNvPr>
          <p:cNvSpPr txBox="1"/>
          <p:nvPr/>
        </p:nvSpPr>
        <p:spPr>
          <a:xfrm>
            <a:off x="1677955" y="1666732"/>
            <a:ext cx="8836090" cy="713465"/>
          </a:xfrm>
          <a:prstGeom prst="rect">
            <a:avLst/>
          </a:prstGeom>
          <a:noFill/>
        </p:spPr>
        <p:txBody>
          <a:bodyPr wrap="square" rtlCol="0">
            <a:spAutoFit/>
          </a:bodyPr>
          <a:lstStyle/>
          <a:p>
            <a:r>
              <a:rPr lang="es-ES" sz="1800" i="1" dirty="0">
                <a:latin typeface="Montserrat" panose="00000500000000000000" pitchFamily="50" charset="0"/>
              </a:rPr>
              <a:t>Pasos seguidos para realizar el reto:</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CuadroTexto 3">
            <a:extLst>
              <a:ext uri="{FF2B5EF4-FFF2-40B4-BE49-F238E27FC236}">
                <a16:creationId xmlns:a16="http://schemas.microsoft.com/office/drawing/2014/main" id="{5BBB85A9-E1D5-97AD-817A-720B8598F5E9}"/>
              </a:ext>
            </a:extLst>
          </p:cNvPr>
          <p:cNvSpPr txBox="1"/>
          <p:nvPr/>
        </p:nvSpPr>
        <p:spPr>
          <a:xfrm>
            <a:off x="1082351" y="1205067"/>
            <a:ext cx="10958384" cy="461665"/>
          </a:xfrm>
          <a:prstGeom prst="rect">
            <a:avLst/>
          </a:prstGeom>
          <a:noFill/>
        </p:spPr>
        <p:txBody>
          <a:bodyPr wrap="square">
            <a:spAutoFit/>
          </a:bodyPr>
          <a:lstStyle/>
          <a:p>
            <a:pPr>
              <a:spcAft>
                <a:spcPts val="3000"/>
              </a:spcAft>
            </a:pPr>
            <a:r>
              <a:rPr lang="es-ES" sz="2400" b="1" dirty="0">
                <a:solidFill>
                  <a:srgbClr val="0A0707"/>
                </a:solidFill>
                <a:effectLst/>
                <a:latin typeface="Montserrat" panose="00000500000000000000" pitchFamily="2" charset="0"/>
              </a:rPr>
              <a:t>Reto 1: Pulsadores para la comunicación </a:t>
            </a:r>
          </a:p>
        </p:txBody>
      </p:sp>
      <p:sp>
        <p:nvSpPr>
          <p:cNvPr id="6" name="CuadroTexto 5">
            <a:extLst>
              <a:ext uri="{FF2B5EF4-FFF2-40B4-BE49-F238E27FC236}">
                <a16:creationId xmlns:a16="http://schemas.microsoft.com/office/drawing/2014/main" id="{83A9BB32-34C8-36AF-68E0-5411C9EE43D3}"/>
              </a:ext>
            </a:extLst>
          </p:cNvPr>
          <p:cNvSpPr txBox="1"/>
          <p:nvPr/>
        </p:nvSpPr>
        <p:spPr>
          <a:xfrm>
            <a:off x="2019300" y="2099664"/>
            <a:ext cx="9810750" cy="3985706"/>
          </a:xfrm>
          <a:prstGeom prst="rect">
            <a:avLst/>
          </a:prstGeom>
          <a:noFill/>
        </p:spPr>
        <p:txBody>
          <a:bodyPr wrap="square">
            <a:spAutoFit/>
          </a:bodyPr>
          <a:lstStyle/>
          <a:p>
            <a:pPr marL="285750" indent="-285750" algn="just" rtl="0">
              <a:lnSpc>
                <a:spcPct val="100000"/>
              </a:lnSpc>
              <a:spcAft>
                <a:spcPts val="600"/>
              </a:spcAft>
              <a:buFont typeface="Arial" panose="020B0604020202020204" pitchFamily="34" charset="0"/>
              <a:buChar char="•"/>
            </a:pPr>
            <a:r>
              <a:rPr lang="es-ES" sz="1600" dirty="0">
                <a:effectLst/>
                <a:latin typeface="+mj-lt"/>
              </a:rPr>
              <a:t>Se explicó el Programa “</a:t>
            </a:r>
            <a:r>
              <a:rPr lang="es-ES" sz="1600" i="1" dirty="0">
                <a:effectLst/>
                <a:latin typeface="+mj-lt"/>
              </a:rPr>
              <a:t>Talentos Inclusivos</a:t>
            </a:r>
            <a:r>
              <a:rPr lang="es-ES" sz="1600" dirty="0">
                <a:effectLst/>
                <a:latin typeface="+mj-lt"/>
              </a:rPr>
              <a:t>” al alumnado de 4ºESO de la asignatura de “</a:t>
            </a:r>
            <a:r>
              <a:rPr lang="es-ES" sz="1600" i="1" dirty="0">
                <a:effectLst/>
                <a:latin typeface="+mj-lt"/>
              </a:rPr>
              <a:t>Inteligencia Artificial</a:t>
            </a:r>
            <a:r>
              <a:rPr lang="es-ES" sz="1600" dirty="0">
                <a:effectLst/>
                <a:latin typeface="+mj-lt"/>
              </a:rPr>
              <a:t>” y los diferentes retos disponibles, para elegir aquel que se iba a desarrollar en el aula.</a:t>
            </a:r>
          </a:p>
          <a:p>
            <a:pPr marL="285750" indent="-285750" algn="just" rtl="0">
              <a:lnSpc>
                <a:spcPct val="100000"/>
              </a:lnSpc>
              <a:spcBef>
                <a:spcPts val="600"/>
              </a:spcBef>
              <a:spcAft>
                <a:spcPts val="600"/>
              </a:spcAft>
              <a:buFont typeface="Arial" panose="020B0604020202020204" pitchFamily="34" charset="0"/>
              <a:buChar char="•"/>
            </a:pPr>
            <a:r>
              <a:rPr lang="es-ES" sz="1600" dirty="0">
                <a:effectLst/>
                <a:latin typeface="+mj-lt"/>
              </a:rPr>
              <a:t>En este caso se optó por la creación de un sistema de emisión de mensajes que basados en IA y a través de la fotografía de la futura usuaria a la que se le proporcionará animación con el software D-ID y MyHeritage para mostrar un vídeo de la misma hablando.</a:t>
            </a:r>
          </a:p>
          <a:p>
            <a:pPr marL="285750" indent="-285750" algn="just" rtl="0">
              <a:lnSpc>
                <a:spcPct val="100000"/>
              </a:lnSpc>
              <a:spcBef>
                <a:spcPts val="600"/>
              </a:spcBef>
              <a:spcAft>
                <a:spcPts val="600"/>
              </a:spcAft>
              <a:buFont typeface="Arial" panose="020B0604020202020204" pitchFamily="34" charset="0"/>
              <a:buChar char="•"/>
            </a:pPr>
            <a:r>
              <a:rPr lang="es-ES" sz="1600" dirty="0">
                <a:effectLst/>
                <a:latin typeface="+mj-lt"/>
              </a:rPr>
              <a:t>Se idea la forma de emitir los mensajes mediante el uso de pulsadores optando por usar Raspberry Pi para la recepción de las órdenes de los pulsadores y gestionarlas mediante un programa Python que distribuya las acciones según la imagen previa seleccionada.</a:t>
            </a:r>
          </a:p>
          <a:p>
            <a:pPr marL="285750" indent="-285750" algn="just" rtl="0">
              <a:lnSpc>
                <a:spcPct val="100000"/>
              </a:lnSpc>
              <a:spcBef>
                <a:spcPts val="600"/>
              </a:spcBef>
              <a:spcAft>
                <a:spcPts val="600"/>
              </a:spcAft>
              <a:buFont typeface="Arial" panose="020B0604020202020204" pitchFamily="34" charset="0"/>
              <a:buChar char="•"/>
            </a:pPr>
            <a:r>
              <a:rPr lang="es-ES" sz="1600" dirty="0">
                <a:effectLst/>
                <a:latin typeface="+mj-lt"/>
              </a:rPr>
              <a:t>Se distinguen tres partes claras en nuestro proyecto:</a:t>
            </a:r>
          </a:p>
          <a:p>
            <a:pPr marL="809625" indent="-342900" algn="just" rtl="0">
              <a:lnSpc>
                <a:spcPct val="100000"/>
              </a:lnSpc>
              <a:spcAft>
                <a:spcPts val="600"/>
              </a:spcAft>
              <a:buFont typeface="+mj-lt"/>
              <a:buAutoNum type="arabicPeriod"/>
            </a:pPr>
            <a:r>
              <a:rPr lang="es-ES" sz="1600" dirty="0">
                <a:effectLst/>
                <a:latin typeface="+mj-lt"/>
              </a:rPr>
              <a:t>La mecánica de uso mediante pulsadores.</a:t>
            </a:r>
          </a:p>
          <a:p>
            <a:pPr marL="809625" indent="-342900" algn="just" rtl="0">
              <a:lnSpc>
                <a:spcPct val="100000"/>
              </a:lnSpc>
              <a:spcAft>
                <a:spcPts val="600"/>
              </a:spcAft>
              <a:buFont typeface="+mj-lt"/>
              <a:buAutoNum type="arabicPeriod"/>
            </a:pPr>
            <a:r>
              <a:rPr lang="es-ES" sz="1600" dirty="0">
                <a:effectLst/>
                <a:latin typeface="+mj-lt"/>
              </a:rPr>
              <a:t>La parte de programación.</a:t>
            </a:r>
          </a:p>
          <a:p>
            <a:pPr marL="809625" indent="-342900" algn="just" rtl="0">
              <a:lnSpc>
                <a:spcPct val="100000"/>
              </a:lnSpc>
              <a:spcAft>
                <a:spcPts val="600"/>
              </a:spcAft>
              <a:buFont typeface="+mj-lt"/>
              <a:buAutoNum type="arabicPeriod"/>
            </a:pPr>
            <a:r>
              <a:rPr lang="es-ES" sz="1600" dirty="0">
                <a:effectLst/>
                <a:latin typeface="+mj-lt"/>
              </a:rPr>
              <a:t>La generación de imágenes y animaciones con IA. </a:t>
            </a:r>
          </a:p>
        </p:txBody>
      </p:sp>
    </p:spTree>
    <p:extLst>
      <p:ext uri="{BB962C8B-B14F-4D97-AF65-F5344CB8AC3E}">
        <p14:creationId xmlns:p14="http://schemas.microsoft.com/office/powerpoint/2010/main" val="495117184"/>
      </p:ext>
    </p:extLst>
  </p:cSld>
  <p:clrMapOvr>
    <a:masterClrMapping/>
  </p:clrMapOvr>
</p:sld>
</file>

<file path=ppt/theme/theme1.xml><?xml version="1.0" encoding="utf-8"?>
<a:theme xmlns:a="http://schemas.openxmlformats.org/drawingml/2006/main" name="Tema de Office">
  <a:themeElements>
    <a:clrScheme name="Personalizado 1">
      <a:dk1>
        <a:srgbClr val="2E4663"/>
      </a:dk1>
      <a:lt1>
        <a:srgbClr val="FFFFFF"/>
      </a:lt1>
      <a:dk2>
        <a:srgbClr val="E5E1E6"/>
      </a:dk2>
      <a:lt2>
        <a:srgbClr val="E7E6E6"/>
      </a:lt2>
      <a:accent1>
        <a:srgbClr val="8E9FBC"/>
      </a:accent1>
      <a:accent2>
        <a:srgbClr val="A4BCC2"/>
      </a:accent2>
      <a:accent3>
        <a:srgbClr val="A5A5A5"/>
      </a:accent3>
      <a:accent4>
        <a:srgbClr val="FABBCB"/>
      </a:accent4>
      <a:accent5>
        <a:srgbClr val="5B9BD5"/>
      </a:accent5>
      <a:accent6>
        <a:srgbClr val="FFFFFF"/>
      </a:accent6>
      <a:hlink>
        <a:srgbClr val="0563C1"/>
      </a:hlink>
      <a:folHlink>
        <a:srgbClr val="954F72"/>
      </a:folHlink>
    </a:clrScheme>
    <a:fontScheme name="Personalizado 1">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65432A860C51F49A13940189C9056BC" ma:contentTypeVersion="18" ma:contentTypeDescription="Crear nuevo documento." ma:contentTypeScope="" ma:versionID="d87ce35b6c2676e77d99f406862180a1">
  <xsd:schema xmlns:xsd="http://www.w3.org/2001/XMLSchema" xmlns:xs="http://www.w3.org/2001/XMLSchema" xmlns:p="http://schemas.microsoft.com/office/2006/metadata/properties" xmlns:ns2="03d93363-d8e2-4c70-9d54-f7c2b069a0fc" xmlns:ns3="aef4520d-1f3f-4731-8e2e-391172b621dd" targetNamespace="http://schemas.microsoft.com/office/2006/metadata/properties" ma:root="true" ma:fieldsID="5b25b3dbdee9fbc345f4c5a757d561e3" ns2:_="" ns3:_="">
    <xsd:import namespace="03d93363-d8e2-4c70-9d54-f7c2b069a0fc"/>
    <xsd:import namespace="aef4520d-1f3f-4731-8e2e-391172b621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93363-d8e2-4c70-9d54-f7c2b069a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fc408bdd-cd0c-4f6d-91f0-56bd57e0e9d7"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f4520d-1f3f-4731-8e2e-391172b621dd"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241488ce-5c20-4041-9e68-38ccad6e6ccd}" ma:internalName="TaxCatchAll" ma:showField="CatchAllData" ma:web="aef4520d-1f3f-4731-8e2e-391172b62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d93363-d8e2-4c70-9d54-f7c2b069a0fc">
      <Terms xmlns="http://schemas.microsoft.com/office/infopath/2007/PartnerControls"/>
    </lcf76f155ced4ddcb4097134ff3c332f>
    <TaxCatchAll xmlns="aef4520d-1f3f-4731-8e2e-391172b621dd" xsi:nil="true"/>
  </documentManagement>
</p:properties>
</file>

<file path=customXml/itemProps1.xml><?xml version="1.0" encoding="utf-8"?>
<ds:datastoreItem xmlns:ds="http://schemas.openxmlformats.org/officeDocument/2006/customXml" ds:itemID="{422E82D8-D66B-4E53-AE6B-137B2190AA95}">
  <ds:schemaRefs>
    <ds:schemaRef ds:uri="http://schemas.microsoft.com/sharepoint/v3/contenttype/forms"/>
  </ds:schemaRefs>
</ds:datastoreItem>
</file>

<file path=customXml/itemProps2.xml><?xml version="1.0" encoding="utf-8"?>
<ds:datastoreItem xmlns:ds="http://schemas.openxmlformats.org/officeDocument/2006/customXml" ds:itemID="{F63AA774-8F7A-4779-B53B-15BFFBCBBF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d93363-d8e2-4c70-9d54-f7c2b069a0fc"/>
    <ds:schemaRef ds:uri="aef4520d-1f3f-4731-8e2e-391172b62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5BD7CC-D930-4D33-BCE6-96D6E970EAD3}">
  <ds:schemaRefs>
    <ds:schemaRef ds:uri="http://schemas.microsoft.com/office/2006/metadata/properties"/>
    <ds:schemaRef ds:uri="aef4520d-1f3f-4731-8e2e-391172b621dd"/>
    <ds:schemaRef ds:uri="03d93363-d8e2-4c70-9d54-f7c2b069a0fc"/>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428</TotalTime>
  <Words>1840</Words>
  <Application>Microsoft Office PowerPoint</Application>
  <PresentationFormat>Panorámica</PresentationFormat>
  <Paragraphs>166</Paragraphs>
  <Slides>21</Slides>
  <Notes>0</Notes>
  <HiddenSlides>0</HiddenSlides>
  <MMClips>4</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Calibri</vt:lpstr>
      <vt:lpstr>Montserrat</vt:lpstr>
      <vt:lpstr>Tema de Office</vt:lpstr>
      <vt:lpstr>Presentación de PowerPoint</vt:lpstr>
      <vt:lpstr>Presentación de PowerPoint</vt:lpstr>
      <vt:lpstr>Equipo Talentos Inclusivos en el Centro</vt:lpstr>
      <vt:lpstr>Presentación de PowerPoint</vt:lpstr>
      <vt:lpstr>Retos seleccionados (I) </vt:lpstr>
      <vt:lpstr>Retos seleccionados (II) </vt:lpstr>
      <vt:lpstr>El reto paso a paso (I)</vt:lpstr>
      <vt:lpstr>El reto paso a paso (II)</vt:lpstr>
      <vt:lpstr>El reto paso a paso (III)</vt:lpstr>
      <vt:lpstr>El reto paso a paso (IV)</vt:lpstr>
      <vt:lpstr>El reto paso a paso (V)</vt:lpstr>
      <vt:lpstr>El reto paso a paso (VI)</vt:lpstr>
      <vt:lpstr>El reto paso a paso (VII)</vt:lpstr>
      <vt:lpstr>El reto paso a paso (VIII)</vt:lpstr>
      <vt:lpstr>El reto paso a paso (IX)</vt:lpstr>
      <vt:lpstr>El reto paso a paso (X)</vt:lpstr>
      <vt:lpstr>El reto paso a paso (XI)</vt:lpstr>
      <vt:lpstr>El reto paso a paso (XII)</vt:lpstr>
      <vt:lpstr>El reto paso a paso (XIII)</vt:lpstr>
      <vt:lpstr>El reto paso a paso (XIV)</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Retos IES Maximino Romero de Lema</dc:title>
  <dc:subject>Talentos Inclusivos 23-24</dc:subject>
  <dc:creator>Marta Diz ALonso</dc:creator>
  <cp:lastModifiedBy>Irene Brage Vázquez</cp:lastModifiedBy>
  <cp:revision>12</cp:revision>
  <dcterms:created xsi:type="dcterms:W3CDTF">2024-02-21T12:41:42Z</dcterms:created>
  <dcterms:modified xsi:type="dcterms:W3CDTF">2024-07-18T09:19:13Z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0x010100F65432A860C51F49A13940189C9056BC</vt:lpwstr>
  </property>
  <property fmtid="{D5CDD505-2E9C-101B-9397-08002B2CF9AE}" pid="3" name="MediaServiceImageTags">
    <vt:lpwstr/>
  </property>
</Properties>
</file>