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59" r:id="rId8"/>
    <p:sldId id="263" r:id="rId9"/>
    <p:sldId id="264" r:id="rId10"/>
    <p:sldId id="265" r:id="rId11"/>
    <p:sldId id="266" r:id="rId12"/>
    <p:sldId id="261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28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A8E70-C786-DB6C-D74E-BFF89F73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3A5DB-B677-5D8F-717F-29B1839D1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FC0A30-4DD3-F6A4-951B-6F13ABC0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A039D5-662F-335F-D453-F6FAC842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96A325-6598-DD6B-7E42-37259AA4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1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B490C-1943-F2A5-522C-72891D8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43022C-3CD6-3330-7689-200036C83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DC993-77F0-9FF1-C6EF-8E134E15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3BD57-854A-BC6E-DC49-557F638E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1803B-25D8-5F01-1D94-D37E1F38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34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D4D9D5-BB9F-135E-E7F1-3FD3116FC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C2A43D-56A9-CE5B-7186-1AAC4B9B7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EF4CF1-15E0-E329-2EB0-B85D608D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1A69A1-53CE-046D-D552-EA1D774F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BB389C-FEA0-699E-4CBE-43E0BD6E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11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8BB66-86CD-72DD-6A90-3E0DB44D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6C35F2-BDD2-643E-71E6-56C85D1B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66F243-38D9-BC14-DF4E-15C6916C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9CF604-C747-E303-B177-E658AA4D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53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E2F6D889-65F1-0482-94CC-1BD56C07BE1C}"/>
              </a:ext>
            </a:extLst>
          </p:cNvPr>
          <p:cNvSpPr/>
          <p:nvPr userDrawn="1"/>
        </p:nvSpPr>
        <p:spPr>
          <a:xfrm flipH="1">
            <a:off x="9779924" y="1748877"/>
            <a:ext cx="2402378" cy="510912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BF69DD-47C6-18DA-1DF7-7C7A4FD1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BE2145-04FE-9654-D45D-0E021F03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20AAB0-F45E-D8C4-2809-C5C10301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3A56D5-9BB0-C5FF-F864-B5280CE3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06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E568DA1A-B591-CDAD-050B-BB0A1AF743A1}"/>
              </a:ext>
            </a:extLst>
          </p:cNvPr>
          <p:cNvSpPr/>
          <p:nvPr userDrawn="1"/>
        </p:nvSpPr>
        <p:spPr>
          <a:xfrm>
            <a:off x="1" y="0"/>
            <a:ext cx="2244436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8061B6-1951-55BC-6990-5EAD9EF5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7FF946-F422-57B1-FDCD-ACD8DE28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F37DE9-8ABE-4ED8-4468-A652AEA8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5CD927-A697-2282-A99B-52032049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82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1AE4C-7818-C940-DA1D-BBB15D59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C9B4E0-FFE0-40F3-6015-A2A923E4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3E30FA-DBB1-EC92-55FC-52910D99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520440-66BA-9233-CD0A-EEE0AB96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7B3098F8-C575-8623-04AE-1734EEB0AA75}"/>
              </a:ext>
            </a:extLst>
          </p:cNvPr>
          <p:cNvSpPr/>
          <p:nvPr userDrawn="1"/>
        </p:nvSpPr>
        <p:spPr>
          <a:xfrm>
            <a:off x="0" y="0"/>
            <a:ext cx="2444620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05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20743-35ED-FBE8-5E0D-9728D711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19F26C-EEA2-3125-BE91-E23ECA223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47543C-BD4B-FBB5-70B4-E9F88C7B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7A8B57-2D25-D822-FBA6-5AA29970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2A9E76-2706-BF26-5828-7F4FE849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16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2E365-8F9A-7736-B96C-05B97144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FAC88D-8A89-F567-A9FF-BE697826A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3E4E2-4F40-CB41-2D23-40938053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92FCF1-F659-7EB9-627F-AD332E6A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9106A-2956-705A-AD24-81214E19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68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BCC21-4D39-83E6-D5ED-67373D98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F438E3-18E3-EC6E-8161-2E5FABA32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799420-33C7-D9E0-1657-CBCD2F34F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E10B58-377F-763F-4577-F4DC7C10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51FBD7-71CA-1A33-A283-F60D16C2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9D797A-899F-7B62-2185-6A66F60C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50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1B745-CBEF-5082-978C-2E3F2376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42AA77-FC09-AC1E-6873-D173DAC6C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2123AD-544F-F9F2-E5F6-4A78332C7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FA1B07-8237-8F3A-B84A-6FA2D9854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FF3278-CA32-6866-3C01-84AD2F89A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587288-580E-86F5-ED02-9A4F0BF5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E1F993-BA5D-75E0-E0F6-E056BFF6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1809FB-5464-98F3-D59A-6E35DE6A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69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9E5C7-A6DB-B245-1F5A-E88AFFF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9F3C33-CB71-BF54-61E3-30F75D48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7D3AA8-8D1D-CF7A-B7C4-536FD5F5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4AF3E1-7849-0336-1CC4-62328AAA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29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A301DF-4B27-82B2-896D-4ECD168C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660937-D3F9-F7F3-7594-41CC366B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A2C020-2623-DAC1-1986-7AB9F94B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3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37EF7-823F-2090-414C-FFC816CE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E9F21-FDF4-EE59-A946-A6554F441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A5AE8E-BAB4-D9B8-B39F-4AF01510C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41CC6E-7BDF-CC96-57AE-B26D49E4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DE17E7-93EF-246C-3F13-1826F0AC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2D01E7-FC4D-E7D3-6D3A-386F4B4B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B6C6F-C7B5-B0DA-5880-176D353F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40A2E5-A930-B0FB-7B6C-6657C72C8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6BB802-9D0B-7FA0-E26A-C0FD80CD7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77716B-F72A-7034-5211-B428ADDC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643F6D-4870-26EE-321F-CBBB6AE4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8A60C-E73F-1BBC-09F2-23764927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31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830EB2-0B6F-F7A7-57C0-2745211F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9092FF-E6B7-3783-0A4A-D0E695912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E8F005-E866-3D1E-5363-6E8556698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EA6FB-5122-41D1-959B-1926D982FDF0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835283-DB70-830D-E937-F301CB8EF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FA581-142B-010E-C729-0F6770CA1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8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CF661EF-BCAE-5E44-A0AA-350A3ADE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36" y="0"/>
            <a:ext cx="6852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7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C474F-AD83-565E-1F95-8ED5FE2C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>
                <a:latin typeface="Montserrat" panose="00000500000000000000" pitchFamily="50" charset="0"/>
              </a:rPr>
              <a:t>Equipo Talentos Inclusivos</a:t>
            </a:r>
            <a:br>
              <a:rPr lang="es-ES" sz="4400" dirty="0">
                <a:latin typeface="Montserrat" panose="00000500000000000000" pitchFamily="50" charset="0"/>
              </a:rPr>
            </a:br>
            <a:r>
              <a:rPr lang="es-ES" sz="4400" dirty="0" err="1">
                <a:latin typeface="Montserrat" panose="00000500000000000000" pitchFamily="50" charset="0"/>
              </a:rPr>
              <a:t>Colexio</a:t>
            </a:r>
            <a:r>
              <a:rPr lang="es-ES" sz="4400" dirty="0">
                <a:latin typeface="Montserrat" panose="00000500000000000000" pitchFamily="50" charset="0"/>
              </a:rPr>
              <a:t> Calasanz – A Coruña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E9B148-D041-CBF4-BF8F-642A723DC4AE}"/>
              </a:ext>
            </a:extLst>
          </p:cNvPr>
          <p:cNvSpPr txBox="1"/>
          <p:nvPr/>
        </p:nvSpPr>
        <p:spPr>
          <a:xfrm>
            <a:off x="1147665" y="2155371"/>
            <a:ext cx="8836090" cy="82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31500"/>
              </a:lnSpc>
              <a:spcBef>
                <a:spcPts val="100"/>
              </a:spcBef>
            </a:pPr>
            <a:r>
              <a:rPr lang="es-ES" i="1" dirty="0">
                <a:latin typeface="Montserrat" panose="00000500000000000000" pitchFamily="50" charset="0"/>
                <a:cs typeface="Trebuchet MS"/>
              </a:rPr>
              <a:t>Como </a:t>
            </a:r>
            <a:r>
              <a:rPr lang="es-ES" i="1" dirty="0" err="1">
                <a:latin typeface="Montserrat" panose="00000500000000000000" pitchFamily="50" charset="0"/>
                <a:cs typeface="Trebuchet MS"/>
              </a:rPr>
              <a:t>nas</a:t>
            </a:r>
            <a:r>
              <a:rPr lang="es-ES" i="1" dirty="0">
                <a:latin typeface="Montserrat" panose="00000500000000000000" pitchFamily="50" charset="0"/>
                <a:cs typeface="Trebuchet MS"/>
              </a:rPr>
              <a:t> </a:t>
            </a:r>
            <a:r>
              <a:rPr lang="es-ES" i="1" dirty="0" err="1">
                <a:latin typeface="Montserrat" panose="00000500000000000000" pitchFamily="50" charset="0"/>
                <a:cs typeface="Trebuchet MS"/>
              </a:rPr>
              <a:t>edicións</a:t>
            </a:r>
            <a:r>
              <a:rPr lang="es-ES" i="1" dirty="0">
                <a:latin typeface="Montserrat" panose="00000500000000000000" pitchFamily="50" charset="0"/>
                <a:cs typeface="Trebuchet MS"/>
              </a:rPr>
              <a:t> anteriores, </a:t>
            </a:r>
            <a:r>
              <a:rPr lang="es-ES" i="1" dirty="0" err="1">
                <a:latin typeface="Montserrat" panose="00000500000000000000" pitchFamily="50" charset="0"/>
                <a:cs typeface="Trebuchet MS"/>
              </a:rPr>
              <a:t>participou</a:t>
            </a:r>
            <a:r>
              <a:rPr lang="es-ES" i="1" dirty="0">
                <a:latin typeface="Montserrat" panose="00000500000000000000" pitchFamily="50" charset="0"/>
                <a:cs typeface="Trebuchet MS"/>
              </a:rPr>
              <a:t> o alumnado da materia optativa de </a:t>
            </a:r>
            <a:r>
              <a:rPr lang="es-ES" i="1" dirty="0" err="1">
                <a:latin typeface="Montserrat" panose="00000500000000000000" pitchFamily="50" charset="0"/>
                <a:cs typeface="Trebuchet MS"/>
              </a:rPr>
              <a:t>TICs</a:t>
            </a:r>
            <a:r>
              <a:rPr lang="es-ES" i="1" dirty="0">
                <a:latin typeface="Montserrat" panose="00000500000000000000" pitchFamily="50" charset="0"/>
                <a:cs typeface="Trebuchet MS"/>
              </a:rPr>
              <a:t> de 1ºBacharelato, que </a:t>
            </a:r>
            <a:r>
              <a:rPr lang="es-ES" i="1" dirty="0" err="1">
                <a:latin typeface="Montserrat" panose="00000500000000000000" pitchFamily="50" charset="0"/>
                <a:cs typeface="Trebuchet MS"/>
              </a:rPr>
              <a:t>constou</a:t>
            </a:r>
            <a:r>
              <a:rPr lang="es-ES" i="1" dirty="0">
                <a:latin typeface="Montserrat" panose="00000500000000000000" pitchFamily="50" charset="0"/>
                <a:cs typeface="Trebuchet MS"/>
              </a:rPr>
              <a:t> de 22 </a:t>
            </a:r>
            <a:r>
              <a:rPr lang="es-ES" i="1" dirty="0" err="1">
                <a:latin typeface="Montserrat" panose="00000500000000000000" pitchFamily="50" charset="0"/>
                <a:cs typeface="Trebuchet MS"/>
              </a:rPr>
              <a:t>persoas</a:t>
            </a:r>
            <a:r>
              <a:rPr lang="es-ES" i="1" dirty="0">
                <a:latin typeface="Montserrat" panose="00000500000000000000" pitchFamily="50" charset="0"/>
                <a:cs typeface="Trebuchet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18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26D5CCD-46EF-A0BB-B5C4-7CA3EA4A9B1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latin typeface="Montserrat" panose="00000500000000000000" pitchFamily="50" charset="0"/>
              </a:rPr>
              <a:t>Que nos </a:t>
            </a:r>
            <a:r>
              <a:rPr lang="es-ES" dirty="0" err="1">
                <a:latin typeface="Montserrat" panose="00000500000000000000" pitchFamily="50" charset="0"/>
              </a:rPr>
              <a:t>achegou</a:t>
            </a:r>
            <a:r>
              <a:rPr lang="es-ES" dirty="0">
                <a:latin typeface="Montserrat" panose="00000500000000000000" pitchFamily="50" charset="0"/>
              </a:rPr>
              <a:t> o </a:t>
            </a:r>
            <a:r>
              <a:rPr lang="es-ES" dirty="0" err="1">
                <a:latin typeface="Montserrat" panose="00000500000000000000" pitchFamily="50" charset="0"/>
              </a:rPr>
              <a:t>proxecto</a:t>
            </a:r>
            <a:r>
              <a:rPr lang="es-ES" dirty="0">
                <a:latin typeface="Montserrat" panose="00000500000000000000" pitchFamily="50" charset="0"/>
              </a:rPr>
              <a:t> Talentos Inclusivos?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796834" y="2259873"/>
            <a:ext cx="105547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Un ano máis permitiunos sensibilizar ao alumnado de 1º Bacharelato coa problemática da parálise cerebral:</a:t>
            </a:r>
          </a:p>
          <a:p>
            <a:pPr marL="285750" indent="-285750">
              <a:buFontTx/>
              <a:buChar char="-"/>
            </a:pPr>
            <a:r>
              <a:rPr lang="gl-ES" dirty="0"/>
              <a:t>Todo o alumnado deste nivel (non só os matriculados na optativa de </a:t>
            </a:r>
            <a:r>
              <a:rPr lang="gl-ES" dirty="0" err="1"/>
              <a:t>TICs</a:t>
            </a:r>
            <a:r>
              <a:rPr lang="gl-ES" dirty="0"/>
              <a:t>), un total de 60 alumnos e alumnas, asistiron á charla que tivo lugar en febreiro no noso centro, cando fomos visitados por dous usuarios de ASPACE e a súa monitora Iria </a:t>
            </a:r>
            <a:r>
              <a:rPr lang="gl-ES" dirty="0" err="1"/>
              <a:t>Robles</a:t>
            </a:r>
            <a:r>
              <a:rPr lang="gl-ES" dirty="0"/>
              <a:t>.</a:t>
            </a:r>
          </a:p>
          <a:p>
            <a:pPr marL="285750" indent="-285750">
              <a:buFontTx/>
              <a:buChar char="-"/>
            </a:pPr>
            <a:r>
              <a:rPr lang="gl-ES" dirty="0"/>
              <a:t>Por outra banda, serviu para profundar ou comezar no mundo da programación en </a:t>
            </a:r>
            <a:r>
              <a:rPr lang="gl-ES" dirty="0" err="1"/>
              <a:t>Scratch</a:t>
            </a:r>
            <a:r>
              <a:rPr lang="gl-ES" dirty="0"/>
              <a:t> e a robótica a todo o alumnado da materia optativa.</a:t>
            </a:r>
          </a:p>
          <a:p>
            <a:pPr marL="285750" indent="-285750">
              <a:buFontTx/>
              <a:buChar char="-"/>
            </a:pPr>
            <a:r>
              <a:rPr lang="gl-ES" dirty="0"/>
              <a:t>No Día da Ciencia na Rúa, celebrado no Parque de Santa Margarita o sábado 4 de maio de 2024, parte do “</a:t>
            </a:r>
            <a:r>
              <a:rPr lang="gl-ES" dirty="0" err="1"/>
              <a:t>stand</a:t>
            </a:r>
            <a:r>
              <a:rPr lang="gl-ES" dirty="0"/>
              <a:t>” do noso centro estaba dedicado a este proxecto, e puidemos presentar os nosos retos dos dous últimos anos (o ano pasado non puidéramos asistir) ao público. Probar ante eles o funcionamento dos nosos retos resultou tremendamente motivador.</a:t>
            </a:r>
          </a:p>
          <a:p>
            <a:pPr marL="285750" indent="-285750">
              <a:buFontTx/>
              <a:buChar char="-"/>
            </a:pPr>
            <a:r>
              <a:rPr lang="gl-ES" dirty="0"/>
              <a:t>O mesmo sucedeu no acto de clausura do proxecto, que tivo lugar o venres 14 de xuño de 2024 no Ágora. Alí estivo o alumnado dos outros catorce centros participantes, distintos usuarios de ASPACE e representantes institucionais e políticos que puideron comprobar a utilidade do noso traballo.</a:t>
            </a:r>
          </a:p>
        </p:txBody>
      </p:sp>
    </p:spTree>
    <p:extLst>
      <p:ext uri="{BB962C8B-B14F-4D97-AF65-F5344CB8AC3E}">
        <p14:creationId xmlns:p14="http://schemas.microsoft.com/office/powerpoint/2010/main" val="169757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83305-B046-4A47-8223-1CA1FBE9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kern="0" dirty="0">
                <a:solidFill>
                  <a:schemeClr val="tx1"/>
                </a:solidFill>
                <a:latin typeface="Montserrat" panose="00000500000000000000" pitchFamily="50" charset="0"/>
              </a:rPr>
              <a:t>Retos seleccionados</a:t>
            </a:r>
            <a:br>
              <a:rPr lang="es-ES" sz="4400" kern="0" dirty="0">
                <a:solidFill>
                  <a:schemeClr val="tx1"/>
                </a:solidFill>
                <a:latin typeface="Montserrat" panose="00000500000000000000" pitchFamily="50" charset="0"/>
              </a:rPr>
            </a:b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6530AA-2288-DEA5-DB95-A6B140598084}"/>
              </a:ext>
            </a:extLst>
          </p:cNvPr>
          <p:cNvSpPr txBox="1"/>
          <p:nvPr/>
        </p:nvSpPr>
        <p:spPr>
          <a:xfrm>
            <a:off x="1147665" y="2155371"/>
            <a:ext cx="9563878" cy="378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31500"/>
              </a:lnSpc>
              <a:spcBef>
                <a:spcPts val="100"/>
              </a:spcBef>
            </a:pPr>
            <a:r>
              <a:rPr lang="es-ES" i="1" dirty="0" err="1">
                <a:latin typeface="Montserrat" panose="00000500000000000000" pitchFamily="50" charset="0"/>
              </a:rPr>
              <a:t>Dende</a:t>
            </a:r>
            <a:r>
              <a:rPr lang="es-ES" i="1" dirty="0">
                <a:latin typeface="Montserrat" panose="00000500000000000000" pitchFamily="50" charset="0"/>
              </a:rPr>
              <a:t> </a:t>
            </a:r>
            <a:r>
              <a:rPr lang="es-ES" i="1" dirty="0" err="1">
                <a:latin typeface="Montserrat" panose="00000500000000000000" pitchFamily="50" charset="0"/>
              </a:rPr>
              <a:t>hai</a:t>
            </a:r>
            <a:r>
              <a:rPr lang="es-ES" i="1" dirty="0">
                <a:latin typeface="Montserrat" panose="00000500000000000000" pitchFamily="50" charset="0"/>
              </a:rPr>
              <a:t> varias </a:t>
            </a:r>
            <a:r>
              <a:rPr lang="es-ES" i="1" dirty="0" err="1">
                <a:latin typeface="Montserrat" panose="00000500000000000000" pitchFamily="50" charset="0"/>
              </a:rPr>
              <a:t>edicións</a:t>
            </a:r>
            <a:r>
              <a:rPr lang="es-ES" i="1" dirty="0">
                <a:latin typeface="Montserrat" panose="00000500000000000000" pitchFamily="50" charset="0"/>
              </a:rPr>
              <a:t>, </a:t>
            </a:r>
            <a:r>
              <a:rPr lang="es-ES" i="1" dirty="0" err="1">
                <a:latin typeface="Montserrat" panose="00000500000000000000" pitchFamily="50" charset="0"/>
              </a:rPr>
              <a:t>nós</a:t>
            </a:r>
            <a:r>
              <a:rPr lang="es-ES" i="1" dirty="0">
                <a:latin typeface="Montserrat" panose="00000500000000000000" pitchFamily="50" charset="0"/>
              </a:rPr>
              <a:t> decidimos centrar o foco na programación de </a:t>
            </a:r>
            <a:r>
              <a:rPr lang="es-ES" i="1" dirty="0" err="1">
                <a:latin typeface="Montserrat" panose="00000500000000000000" pitchFamily="50" charset="0"/>
              </a:rPr>
              <a:t>videoxogos</a:t>
            </a:r>
            <a:r>
              <a:rPr lang="es-ES" i="1" dirty="0">
                <a:latin typeface="Montserrat" panose="00000500000000000000" pitchFamily="50" charset="0"/>
              </a:rPr>
              <a:t> en </a:t>
            </a:r>
            <a:r>
              <a:rPr lang="es-ES" i="1" dirty="0" err="1">
                <a:latin typeface="Montserrat" panose="00000500000000000000" pitchFamily="50" charset="0"/>
              </a:rPr>
              <a:t>Scratch</a:t>
            </a:r>
            <a:r>
              <a:rPr lang="es-ES" i="1" dirty="0">
                <a:latin typeface="Montserrat" panose="00000500000000000000" pitchFamily="50" charset="0"/>
              </a:rPr>
              <a:t>, </a:t>
            </a:r>
            <a:r>
              <a:rPr lang="es-ES" i="1" dirty="0" err="1">
                <a:latin typeface="Montserrat" panose="00000500000000000000" pitchFamily="50" charset="0"/>
              </a:rPr>
              <a:t>xa</a:t>
            </a:r>
            <a:r>
              <a:rPr lang="es-ES" i="1" dirty="0">
                <a:latin typeface="Montserrat" panose="00000500000000000000" pitchFamily="50" charset="0"/>
              </a:rPr>
              <a:t> que as </a:t>
            </a:r>
            <a:r>
              <a:rPr lang="es-ES" i="1" dirty="0" err="1">
                <a:latin typeface="Montserrat" panose="00000500000000000000" pitchFamily="50" charset="0"/>
              </a:rPr>
              <a:t>persoas</a:t>
            </a:r>
            <a:r>
              <a:rPr lang="es-ES" i="1" dirty="0">
                <a:latin typeface="Montserrat" panose="00000500000000000000" pitchFamily="50" charset="0"/>
              </a:rPr>
              <a:t> con </a:t>
            </a:r>
            <a:r>
              <a:rPr lang="es-ES" i="1" dirty="0" err="1">
                <a:latin typeface="Montserrat" panose="00000500000000000000" pitchFamily="50" charset="0"/>
              </a:rPr>
              <a:t>parálise</a:t>
            </a:r>
            <a:r>
              <a:rPr lang="es-ES" i="1" dirty="0">
                <a:latin typeface="Montserrat" panose="00000500000000000000" pitchFamily="50" charset="0"/>
              </a:rPr>
              <a:t> cerebral reclaman ter </a:t>
            </a:r>
            <a:r>
              <a:rPr lang="es-ES" i="1" dirty="0" err="1">
                <a:latin typeface="Montserrat" panose="00000500000000000000" pitchFamily="50" charset="0"/>
              </a:rPr>
              <a:t>máis</a:t>
            </a:r>
            <a:r>
              <a:rPr lang="es-ES" i="1" dirty="0">
                <a:latin typeface="Montserrat" panose="00000500000000000000" pitchFamily="50" charset="0"/>
              </a:rPr>
              <a:t> productos </a:t>
            </a:r>
            <a:r>
              <a:rPr lang="es-ES" i="1" dirty="0" err="1">
                <a:latin typeface="Montserrat" panose="00000500000000000000" pitchFamily="50" charset="0"/>
              </a:rPr>
              <a:t>destas</a:t>
            </a:r>
            <a:r>
              <a:rPr lang="es-ES" i="1" dirty="0">
                <a:latin typeface="Montserrat" panose="00000500000000000000" pitchFamily="50" charset="0"/>
              </a:rPr>
              <a:t> características adaptados </a:t>
            </a:r>
            <a:r>
              <a:rPr lang="es-ES" i="1" dirty="0" err="1">
                <a:latin typeface="Montserrat" panose="00000500000000000000" pitchFamily="50" charset="0"/>
              </a:rPr>
              <a:t>ás</a:t>
            </a:r>
            <a:r>
              <a:rPr lang="es-ES" i="1" dirty="0">
                <a:latin typeface="Montserrat" panose="00000500000000000000" pitchFamily="50" charset="0"/>
              </a:rPr>
              <a:t> </a:t>
            </a:r>
            <a:r>
              <a:rPr lang="es-ES" i="1" dirty="0" err="1">
                <a:latin typeface="Montserrat" panose="00000500000000000000" pitchFamily="50" charset="0"/>
              </a:rPr>
              <a:t>súas</a:t>
            </a:r>
            <a:r>
              <a:rPr lang="es-ES" i="1" dirty="0">
                <a:latin typeface="Montserrat" panose="00000500000000000000" pitchFamily="50" charset="0"/>
              </a:rPr>
              <a:t> necesidades.</a:t>
            </a:r>
          </a:p>
          <a:p>
            <a:pPr marL="12700" marR="5080" algn="just">
              <a:lnSpc>
                <a:spcPct val="131500"/>
              </a:lnSpc>
              <a:spcBef>
                <a:spcPts val="100"/>
              </a:spcBef>
            </a:pPr>
            <a:r>
              <a:rPr lang="es-ES" i="1" dirty="0" err="1">
                <a:latin typeface="Montserrat" panose="00000500000000000000" pitchFamily="50" charset="0"/>
              </a:rPr>
              <a:t>Ademais</a:t>
            </a:r>
            <a:r>
              <a:rPr lang="es-ES" i="1" dirty="0">
                <a:latin typeface="Montserrat" panose="00000500000000000000" pitchFamily="50" charset="0"/>
              </a:rPr>
              <a:t>, resulta </a:t>
            </a:r>
            <a:r>
              <a:rPr lang="es-ES" i="1" dirty="0" err="1">
                <a:latin typeface="Montserrat" panose="00000500000000000000" pitchFamily="50" charset="0"/>
              </a:rPr>
              <a:t>moi</a:t>
            </a:r>
            <a:r>
              <a:rPr lang="es-ES" i="1" dirty="0">
                <a:latin typeface="Montserrat" panose="00000500000000000000" pitchFamily="50" charset="0"/>
              </a:rPr>
              <a:t> </a:t>
            </a:r>
            <a:r>
              <a:rPr lang="es-ES" i="1" dirty="0" err="1">
                <a:latin typeface="Montserrat" panose="00000500000000000000" pitchFamily="50" charset="0"/>
              </a:rPr>
              <a:t>sinxelo</a:t>
            </a:r>
            <a:r>
              <a:rPr lang="es-ES" i="1" dirty="0">
                <a:latin typeface="Montserrat" panose="00000500000000000000" pitchFamily="50" charset="0"/>
              </a:rPr>
              <a:t> motivar </a:t>
            </a:r>
            <a:r>
              <a:rPr lang="es-ES" i="1" dirty="0" err="1">
                <a:latin typeface="Montserrat" panose="00000500000000000000" pitchFamily="50" charset="0"/>
              </a:rPr>
              <a:t>ao</a:t>
            </a:r>
            <a:r>
              <a:rPr lang="es-ES" i="1" dirty="0">
                <a:latin typeface="Montserrat" panose="00000500000000000000" pitchFamily="50" charset="0"/>
              </a:rPr>
              <a:t> alumnado cando o propósito é crear </a:t>
            </a:r>
            <a:r>
              <a:rPr lang="es-ES" i="1" dirty="0" err="1">
                <a:latin typeface="Montserrat" panose="00000500000000000000" pitchFamily="50" charset="0"/>
              </a:rPr>
              <a:t>videoxogos</a:t>
            </a:r>
            <a:r>
              <a:rPr lang="es-ES" i="1" dirty="0">
                <a:latin typeface="Montserrat" panose="00000500000000000000" pitchFamily="50" charset="0"/>
              </a:rPr>
              <a:t>, </a:t>
            </a:r>
            <a:r>
              <a:rPr lang="es-ES" i="1" dirty="0" err="1">
                <a:latin typeface="Montserrat" panose="00000500000000000000" pitchFamily="50" charset="0"/>
              </a:rPr>
              <a:t>resúltalles</a:t>
            </a:r>
            <a:r>
              <a:rPr lang="es-ES" i="1" dirty="0">
                <a:latin typeface="Montserrat" panose="00000500000000000000" pitchFamily="50" charset="0"/>
              </a:rPr>
              <a:t> </a:t>
            </a:r>
            <a:r>
              <a:rPr lang="es-ES" i="1" dirty="0" err="1">
                <a:latin typeface="Montserrat" panose="00000500000000000000" pitchFamily="50" charset="0"/>
              </a:rPr>
              <a:t>moi</a:t>
            </a:r>
            <a:r>
              <a:rPr lang="es-ES" i="1" dirty="0">
                <a:latin typeface="Montserrat" panose="00000500000000000000" pitchFamily="50" charset="0"/>
              </a:rPr>
              <a:t> natural e divertido.</a:t>
            </a:r>
          </a:p>
          <a:p>
            <a:pPr marL="12700" marR="5080" algn="just">
              <a:lnSpc>
                <a:spcPct val="131500"/>
              </a:lnSpc>
              <a:spcBef>
                <a:spcPts val="100"/>
              </a:spcBef>
            </a:pPr>
            <a:r>
              <a:rPr lang="es-ES" i="1" dirty="0">
                <a:latin typeface="Montserrat" panose="00000500000000000000" pitchFamily="50" charset="0"/>
              </a:rPr>
              <a:t>O ano pasado realizamos </a:t>
            </a:r>
            <a:r>
              <a:rPr lang="es-ES" i="1" dirty="0" err="1">
                <a:latin typeface="Montserrat" panose="00000500000000000000" pitchFamily="50" charset="0"/>
              </a:rPr>
              <a:t>unha</a:t>
            </a:r>
            <a:r>
              <a:rPr lang="es-ES" i="1" dirty="0">
                <a:latin typeface="Montserrat" panose="00000500000000000000" pitchFamily="50" charset="0"/>
              </a:rPr>
              <a:t> versión do </a:t>
            </a:r>
            <a:r>
              <a:rPr lang="es-ES" i="1" dirty="0" err="1">
                <a:latin typeface="Montserrat" panose="00000500000000000000" pitchFamily="50" charset="0"/>
              </a:rPr>
              <a:t>Arkanoid</a:t>
            </a:r>
            <a:r>
              <a:rPr lang="es-ES" i="1" dirty="0">
                <a:latin typeface="Montserrat" panose="00000500000000000000" pitchFamily="50" charset="0"/>
              </a:rPr>
              <a:t> e este ano </a:t>
            </a:r>
            <a:r>
              <a:rPr lang="es-ES" i="1" dirty="0" err="1">
                <a:latin typeface="Montserrat" panose="00000500000000000000" pitchFamily="50" charset="0"/>
              </a:rPr>
              <a:t>fixemos</a:t>
            </a:r>
            <a:r>
              <a:rPr lang="es-ES" i="1" dirty="0">
                <a:latin typeface="Montserrat" panose="00000500000000000000" pitchFamily="50" charset="0"/>
              </a:rPr>
              <a:t> </a:t>
            </a:r>
            <a:r>
              <a:rPr lang="es-ES" i="1" dirty="0" err="1">
                <a:latin typeface="Montserrat" panose="00000500000000000000" pitchFamily="50" charset="0"/>
              </a:rPr>
              <a:t>outros</a:t>
            </a:r>
            <a:r>
              <a:rPr lang="es-ES" i="1" dirty="0">
                <a:latin typeface="Montserrat" panose="00000500000000000000" pitchFamily="50" charset="0"/>
              </a:rPr>
              <a:t> tres, que bautizamos (seguramente </a:t>
            </a:r>
            <a:r>
              <a:rPr lang="es-ES" i="1" dirty="0" err="1">
                <a:latin typeface="Montserrat" panose="00000500000000000000" pitchFamily="50" charset="0"/>
              </a:rPr>
              <a:t>puidemos</a:t>
            </a:r>
            <a:r>
              <a:rPr lang="es-ES" i="1" dirty="0">
                <a:latin typeface="Montserrat" panose="00000500000000000000" pitchFamily="50" charset="0"/>
              </a:rPr>
              <a:t> estar </a:t>
            </a:r>
            <a:r>
              <a:rPr lang="es-ES" i="1" dirty="0" err="1">
                <a:latin typeface="Montserrat" panose="00000500000000000000" pitchFamily="50" charset="0"/>
              </a:rPr>
              <a:t>máis</a:t>
            </a:r>
            <a:r>
              <a:rPr lang="es-ES" i="1" dirty="0">
                <a:latin typeface="Montserrat" panose="00000500000000000000" pitchFamily="50" charset="0"/>
              </a:rPr>
              <a:t> atinados </a:t>
            </a:r>
            <a:r>
              <a:rPr lang="es-ES" i="1" dirty="0" err="1">
                <a:latin typeface="Montserrat" panose="00000500000000000000" pitchFamily="50" charset="0"/>
              </a:rPr>
              <a:t>neste</a:t>
            </a:r>
            <a:r>
              <a:rPr lang="es-ES" i="1" dirty="0">
                <a:latin typeface="Montserrat" panose="00000500000000000000" pitchFamily="50" charset="0"/>
              </a:rPr>
              <a:t> punto) “Colle </a:t>
            </a:r>
            <a:r>
              <a:rPr lang="es-ES" i="1" dirty="0" err="1">
                <a:latin typeface="Montserrat" panose="00000500000000000000" pitchFamily="50" charset="0"/>
              </a:rPr>
              <a:t>Obxectos</a:t>
            </a:r>
            <a:r>
              <a:rPr lang="es-ES" i="1" dirty="0">
                <a:latin typeface="Montserrat" panose="00000500000000000000" pitchFamily="50" charset="0"/>
              </a:rPr>
              <a:t>”, “Laberinto” e “T-</a:t>
            </a:r>
            <a:r>
              <a:rPr lang="es-ES" i="1" dirty="0" err="1">
                <a:latin typeface="Montserrat" panose="00000500000000000000" pitchFamily="50" charset="0"/>
              </a:rPr>
              <a:t>Rex</a:t>
            </a:r>
            <a:r>
              <a:rPr lang="es-ES" i="1" dirty="0">
                <a:latin typeface="Montserrat" panose="00000500000000000000" pitchFamily="50" charset="0"/>
              </a:rPr>
              <a:t>”. </a:t>
            </a:r>
          </a:p>
          <a:p>
            <a:pPr marL="12700" marR="5080" algn="ctr">
              <a:lnSpc>
                <a:spcPct val="131500"/>
              </a:lnSpc>
              <a:spcBef>
                <a:spcPts val="100"/>
              </a:spcBef>
            </a:pPr>
            <a:endParaRPr lang="es-ES" i="1" dirty="0">
              <a:latin typeface="Montserrat" panose="00000500000000000000" pitchFamily="50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6248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884CA-D280-F374-8BC8-0B0E60EC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Montserrat" panose="00000500000000000000" pitchFamily="50" charset="0"/>
              </a:rPr>
              <a:t>O</a:t>
            </a:r>
            <a:r>
              <a:rPr lang="es-ES" sz="4400" dirty="0">
                <a:latin typeface="Montserrat" panose="00000500000000000000" pitchFamily="50" charset="0"/>
              </a:rPr>
              <a:t> reto paso a paso (I)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040916-2AF1-C05A-F066-FA0ED855896D}"/>
              </a:ext>
            </a:extLst>
          </p:cNvPr>
          <p:cNvSpPr txBox="1"/>
          <p:nvPr/>
        </p:nvSpPr>
        <p:spPr>
          <a:xfrm>
            <a:off x="1082350" y="2174032"/>
            <a:ext cx="9799009" cy="351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i="1" dirty="0">
                <a:latin typeface="Montserrat" panose="00000500000000000000" pitchFamily="50" charset="0"/>
              </a:rPr>
              <a:t>Os </a:t>
            </a:r>
            <a:r>
              <a:rPr lang="es-ES" sz="1800" i="1" dirty="0" err="1">
                <a:latin typeface="Montserrat" panose="00000500000000000000" pitchFamily="50" charset="0"/>
              </a:rPr>
              <a:t>videoxogos</a:t>
            </a:r>
            <a:r>
              <a:rPr lang="es-ES" sz="1800" i="1" dirty="0">
                <a:latin typeface="Montserrat" panose="00000500000000000000" pitchFamily="50" charset="0"/>
              </a:rPr>
              <a:t> están programados en </a:t>
            </a:r>
            <a:r>
              <a:rPr lang="es-ES" sz="1800" i="1" dirty="0" err="1">
                <a:latin typeface="Montserrat" panose="00000500000000000000" pitchFamily="50" charset="0"/>
              </a:rPr>
              <a:t>Scratch</a:t>
            </a:r>
            <a:r>
              <a:rPr lang="es-ES" sz="1800" i="1" dirty="0">
                <a:latin typeface="Montserrat" panose="00000500000000000000" pitchFamily="50" charset="0"/>
              </a:rPr>
              <a:t> 3.0. Inicialmente estaban pensados para ser </a:t>
            </a:r>
            <a:r>
              <a:rPr lang="es-ES" sz="1800" i="1" dirty="0" err="1">
                <a:latin typeface="Montserrat" panose="00000500000000000000" pitchFamily="50" charset="0"/>
              </a:rPr>
              <a:t>manexados</a:t>
            </a:r>
            <a:r>
              <a:rPr lang="es-ES" sz="1800" i="1" dirty="0">
                <a:latin typeface="Montserrat" panose="00000500000000000000" pitchFamily="50" charset="0"/>
              </a:rPr>
              <a:t> por teclado (para a fase de probas) e coa placa </a:t>
            </a:r>
            <a:r>
              <a:rPr lang="es-ES" sz="1800" i="1" dirty="0" err="1">
                <a:latin typeface="Montserrat" panose="00000500000000000000" pitchFamily="50" charset="0"/>
              </a:rPr>
              <a:t>Micro:Bit</a:t>
            </a:r>
            <a:r>
              <a:rPr lang="es-ES" sz="1800" i="1" dirty="0">
                <a:latin typeface="Montserrat" panose="00000500000000000000" pitchFamily="50" charset="0"/>
              </a:rPr>
              <a:t>, pero esta última </a:t>
            </a:r>
            <a:r>
              <a:rPr lang="es-ES" sz="1800" i="1" dirty="0" err="1">
                <a:latin typeface="Montserrat" panose="00000500000000000000" pitchFamily="50" charset="0"/>
              </a:rPr>
              <a:t>dábanos</a:t>
            </a:r>
            <a:r>
              <a:rPr lang="es-ES" sz="1800" i="1" dirty="0">
                <a:latin typeface="Montserrat" panose="00000500000000000000" pitchFamily="50" charset="0"/>
              </a:rPr>
              <a:t> tantos problemas na conexión </a:t>
            </a:r>
            <a:r>
              <a:rPr lang="es-ES" sz="1800" i="1" dirty="0" err="1">
                <a:latin typeface="Montserrat" panose="00000500000000000000" pitchFamily="50" charset="0"/>
              </a:rPr>
              <a:t>bluetooth</a:t>
            </a:r>
            <a:r>
              <a:rPr lang="es-ES" sz="1800" i="1" dirty="0">
                <a:latin typeface="Montserrat" panose="00000500000000000000" pitchFamily="50" charset="0"/>
              </a:rPr>
              <a:t> con ordenadores de sobremesa, que aceptamos de </a:t>
            </a:r>
            <a:r>
              <a:rPr lang="es-ES" sz="1800" i="1" dirty="0" err="1">
                <a:latin typeface="Montserrat" panose="00000500000000000000" pitchFamily="50" charset="0"/>
              </a:rPr>
              <a:t>moi</a:t>
            </a:r>
            <a:r>
              <a:rPr lang="es-ES" sz="1800" i="1" dirty="0">
                <a:latin typeface="Montserrat" panose="00000500000000000000" pitchFamily="50" charset="0"/>
              </a:rPr>
              <a:t> </a:t>
            </a:r>
            <a:r>
              <a:rPr lang="es-ES" sz="1800" i="1" dirty="0" err="1">
                <a:latin typeface="Montserrat" panose="00000500000000000000" pitchFamily="50" charset="0"/>
              </a:rPr>
              <a:t>bo</a:t>
            </a:r>
            <a:r>
              <a:rPr lang="es-ES" sz="1800" i="1" dirty="0">
                <a:latin typeface="Montserrat" panose="00000500000000000000" pitchFamily="50" charset="0"/>
              </a:rPr>
              <a:t> grao o </a:t>
            </a:r>
            <a:r>
              <a:rPr lang="es-ES" sz="1800" i="1" dirty="0" err="1">
                <a:latin typeface="Montserrat" panose="00000500000000000000" pitchFamily="50" charset="0"/>
              </a:rPr>
              <a:t>consello</a:t>
            </a:r>
            <a:r>
              <a:rPr lang="es-ES" sz="1800" i="1" dirty="0">
                <a:latin typeface="Montserrat" panose="00000500000000000000" pitchFamily="50" charset="0"/>
              </a:rPr>
              <a:t> de ASPACE de dar o salto </a:t>
            </a:r>
            <a:r>
              <a:rPr lang="es-ES" sz="1800" i="1" dirty="0" err="1">
                <a:latin typeface="Montserrat" panose="00000500000000000000" pitchFamily="50" charset="0"/>
              </a:rPr>
              <a:t>ás</a:t>
            </a:r>
            <a:r>
              <a:rPr lang="es-ES" sz="1800" i="1" dirty="0">
                <a:latin typeface="Montserrat" panose="00000500000000000000" pitchFamily="50" charset="0"/>
              </a:rPr>
              <a:t> placas </a:t>
            </a:r>
            <a:r>
              <a:rPr lang="es-ES" sz="1800" i="1" dirty="0" err="1">
                <a:latin typeface="Montserrat" panose="00000500000000000000" pitchFamily="50" charset="0"/>
              </a:rPr>
              <a:t>Makey</a:t>
            </a:r>
            <a:r>
              <a:rPr lang="es-ES" sz="1800" i="1" dirty="0">
                <a:latin typeface="Montserrat" panose="00000500000000000000" pitchFamily="50" charset="0"/>
              </a:rPr>
              <a:t> </a:t>
            </a:r>
            <a:r>
              <a:rPr lang="es-ES" sz="1800" i="1" dirty="0" err="1">
                <a:latin typeface="Montserrat" panose="00000500000000000000" pitchFamily="50" charset="0"/>
              </a:rPr>
              <a:t>Makey</a:t>
            </a:r>
            <a:r>
              <a:rPr lang="es-ES" sz="1800" i="1" dirty="0">
                <a:latin typeface="Montserrat" panose="00000500000000000000" pitchFamily="50" charset="0"/>
              </a:rPr>
              <a:t>.</a:t>
            </a:r>
          </a:p>
          <a:p>
            <a:pPr algn="just"/>
            <a:r>
              <a:rPr lang="es-ES" i="1" dirty="0">
                <a:latin typeface="Montserrat" panose="00000500000000000000" pitchFamily="50" charset="0"/>
              </a:rPr>
              <a:t>Polo tanto, </a:t>
            </a:r>
            <a:r>
              <a:rPr lang="es-ES" i="1" dirty="0" err="1">
                <a:latin typeface="Montserrat" panose="00000500000000000000" pitchFamily="50" charset="0"/>
              </a:rPr>
              <a:t>agora</a:t>
            </a:r>
            <a:r>
              <a:rPr lang="es-ES" i="1" dirty="0">
                <a:latin typeface="Montserrat" panose="00000500000000000000" pitchFamily="50" charset="0"/>
              </a:rPr>
              <a:t> </a:t>
            </a:r>
            <a:r>
              <a:rPr lang="es-ES" i="1" dirty="0" err="1">
                <a:latin typeface="Montserrat" panose="00000500000000000000" pitchFamily="50" charset="0"/>
              </a:rPr>
              <a:t>temos</a:t>
            </a:r>
            <a:r>
              <a:rPr lang="es-ES" i="1" dirty="0">
                <a:latin typeface="Montserrat" panose="00000500000000000000" pitchFamily="50" charset="0"/>
              </a:rPr>
              <a:t> tres </a:t>
            </a:r>
            <a:r>
              <a:rPr lang="es-ES" i="1" dirty="0" err="1">
                <a:latin typeface="Montserrat" panose="00000500000000000000" pitchFamily="50" charset="0"/>
              </a:rPr>
              <a:t>videoxogos</a:t>
            </a:r>
            <a:r>
              <a:rPr lang="es-ES" i="1" dirty="0">
                <a:latin typeface="Montserrat" panose="00000500000000000000" pitchFamily="50" charset="0"/>
              </a:rPr>
              <a:t> que </a:t>
            </a:r>
            <a:r>
              <a:rPr lang="es-ES" i="1" dirty="0" err="1">
                <a:latin typeface="Montserrat" panose="00000500000000000000" pitchFamily="50" charset="0"/>
              </a:rPr>
              <a:t>foron</a:t>
            </a:r>
            <a:r>
              <a:rPr lang="es-ES" i="1" dirty="0">
                <a:latin typeface="Montserrat" panose="00000500000000000000" pitchFamily="50" charset="0"/>
              </a:rPr>
              <a:t> programados en </a:t>
            </a:r>
            <a:r>
              <a:rPr lang="es-ES" i="1" dirty="0" err="1">
                <a:latin typeface="Montserrat" panose="00000500000000000000" pitchFamily="50" charset="0"/>
              </a:rPr>
              <a:t>Scratch</a:t>
            </a:r>
            <a:r>
              <a:rPr lang="es-ES" i="1" dirty="0">
                <a:latin typeface="Montserrat" panose="00000500000000000000" pitchFamily="50" charset="0"/>
              </a:rPr>
              <a:t> 3.0 e que se </a:t>
            </a:r>
            <a:r>
              <a:rPr lang="es-ES" i="1" dirty="0" err="1">
                <a:latin typeface="Montserrat" panose="00000500000000000000" pitchFamily="50" charset="0"/>
              </a:rPr>
              <a:t>manexan</a:t>
            </a:r>
            <a:r>
              <a:rPr lang="es-ES" i="1" dirty="0">
                <a:latin typeface="Montserrat" panose="00000500000000000000" pitchFamily="50" charset="0"/>
              </a:rPr>
              <a:t> principalmente coa placa </a:t>
            </a:r>
            <a:r>
              <a:rPr lang="es-ES" i="1" dirty="0" err="1">
                <a:latin typeface="Montserrat" panose="00000500000000000000" pitchFamily="50" charset="0"/>
              </a:rPr>
              <a:t>Makey</a:t>
            </a:r>
            <a:r>
              <a:rPr lang="es-ES" i="1" dirty="0">
                <a:latin typeface="Montserrat" panose="00000500000000000000" pitchFamily="50" charset="0"/>
              </a:rPr>
              <a:t> </a:t>
            </a:r>
            <a:r>
              <a:rPr lang="es-ES" i="1" dirty="0" err="1">
                <a:latin typeface="Montserrat" panose="00000500000000000000" pitchFamily="50" charset="0"/>
              </a:rPr>
              <a:t>Makey</a:t>
            </a:r>
            <a:r>
              <a:rPr lang="es-ES" i="1" dirty="0">
                <a:latin typeface="Montserrat" panose="00000500000000000000" pitchFamily="50" charset="0"/>
              </a:rPr>
              <a:t>, que resulta </a:t>
            </a:r>
            <a:r>
              <a:rPr lang="es-ES" i="1" dirty="0" err="1">
                <a:latin typeface="Montserrat" panose="00000500000000000000" pitchFamily="50" charset="0"/>
              </a:rPr>
              <a:t>moi</a:t>
            </a:r>
            <a:r>
              <a:rPr lang="es-ES" i="1" dirty="0">
                <a:latin typeface="Montserrat" panose="00000500000000000000" pitchFamily="50" charset="0"/>
              </a:rPr>
              <a:t> efectiva e atractiva, </a:t>
            </a:r>
            <a:r>
              <a:rPr lang="es-ES" i="1" dirty="0" err="1">
                <a:latin typeface="Montserrat" panose="00000500000000000000" pitchFamily="50" charset="0"/>
              </a:rPr>
              <a:t>xa</a:t>
            </a:r>
            <a:r>
              <a:rPr lang="es-ES" i="1" dirty="0">
                <a:latin typeface="Montserrat" panose="00000500000000000000" pitchFamily="50" charset="0"/>
              </a:rPr>
              <a:t> que permite </a:t>
            </a:r>
            <a:r>
              <a:rPr lang="es-ES" i="1" dirty="0" err="1">
                <a:latin typeface="Montserrat" panose="00000500000000000000" pitchFamily="50" charset="0"/>
              </a:rPr>
              <a:t>manexar</a:t>
            </a:r>
            <a:r>
              <a:rPr lang="es-ES" i="1" dirty="0">
                <a:latin typeface="Montserrat" panose="00000500000000000000" pitchFamily="50" charset="0"/>
              </a:rPr>
              <a:t> un típico mando de videoconsola creando un </a:t>
            </a:r>
            <a:r>
              <a:rPr lang="es-ES" i="1" dirty="0" err="1">
                <a:latin typeface="Montserrat" panose="00000500000000000000" pitchFamily="50" charset="0"/>
              </a:rPr>
              <a:t>pequeno</a:t>
            </a:r>
            <a:r>
              <a:rPr lang="es-ES" i="1" dirty="0">
                <a:latin typeface="Montserrat" panose="00000500000000000000" pitchFamily="50" charset="0"/>
              </a:rPr>
              <a:t> circuito eléctrico no </a:t>
            </a:r>
            <a:r>
              <a:rPr lang="es-ES" i="1" dirty="0" err="1">
                <a:latin typeface="Montserrat" panose="00000500000000000000" pitchFamily="50" charset="0"/>
              </a:rPr>
              <a:t>corpo</a:t>
            </a:r>
            <a:r>
              <a:rPr lang="es-ES" i="1" dirty="0">
                <a:latin typeface="Montserrat" panose="00000500000000000000" pitchFamily="50" charset="0"/>
              </a:rPr>
              <a:t> da </a:t>
            </a:r>
            <a:r>
              <a:rPr lang="es-ES" i="1" dirty="0" err="1">
                <a:latin typeface="Montserrat" panose="00000500000000000000" pitchFamily="50" charset="0"/>
              </a:rPr>
              <a:t>persoa</a:t>
            </a:r>
            <a:r>
              <a:rPr lang="es-ES" i="1" dirty="0">
                <a:latin typeface="Montserrat" panose="00000500000000000000" pitchFamily="50" charset="0"/>
              </a:rPr>
              <a:t> que </a:t>
            </a:r>
            <a:r>
              <a:rPr lang="es-ES" i="1" dirty="0" err="1">
                <a:latin typeface="Montserrat" panose="00000500000000000000" pitchFamily="50" charset="0"/>
              </a:rPr>
              <a:t>xoga</a:t>
            </a:r>
            <a:r>
              <a:rPr lang="es-ES" i="1" dirty="0">
                <a:latin typeface="Montserrat" panose="00000500000000000000" pitchFamily="50" charset="0"/>
              </a:rPr>
              <a:t>, </a:t>
            </a:r>
            <a:r>
              <a:rPr lang="es-ES" i="1" dirty="0" err="1">
                <a:latin typeface="Montserrat" panose="00000500000000000000" pitchFamily="50" charset="0"/>
              </a:rPr>
              <a:t>permitindo</a:t>
            </a:r>
            <a:r>
              <a:rPr lang="es-ES" i="1" dirty="0">
                <a:latin typeface="Montserrat" panose="00000500000000000000" pitchFamily="50" charset="0"/>
              </a:rPr>
              <a:t> conectar todo tipo de pulsadores á placa mediante pinzas de “</a:t>
            </a:r>
            <a:r>
              <a:rPr lang="es-ES" i="1" dirty="0" err="1">
                <a:latin typeface="Montserrat" panose="00000500000000000000" pitchFamily="50" charset="0"/>
              </a:rPr>
              <a:t>crocodilo</a:t>
            </a:r>
            <a:r>
              <a:rPr lang="es-ES" i="1" dirty="0">
                <a:latin typeface="Montserrat" panose="00000500000000000000" pitchFamily="50" charset="0"/>
              </a:rPr>
              <a:t>”.</a:t>
            </a:r>
            <a:endParaRPr lang="es-ES" sz="1800" i="1" dirty="0">
              <a:latin typeface="Montserrat" panose="00000500000000000000" pitchFamily="50" charset="0"/>
            </a:endParaRPr>
          </a:p>
          <a:p>
            <a:pPr marL="12700" marR="5080" algn="ctr">
              <a:lnSpc>
                <a:spcPct val="131500"/>
              </a:lnSpc>
              <a:spcBef>
                <a:spcPts val="100"/>
              </a:spcBef>
            </a:pPr>
            <a:endParaRPr lang="es-ES" i="1" dirty="0">
              <a:latin typeface="Montserrat" panose="00000500000000000000" pitchFamily="50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2448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884CA-D280-F374-8BC8-0B0E60EC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Montserrat" panose="00000500000000000000" pitchFamily="50" charset="0"/>
              </a:rPr>
              <a:t>O</a:t>
            </a:r>
            <a:r>
              <a:rPr lang="es-ES" sz="4400" dirty="0">
                <a:latin typeface="Montserrat" panose="00000500000000000000" pitchFamily="50" charset="0"/>
              </a:rPr>
              <a:t> reto paso a paso (II)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040916-2AF1-C05A-F066-FA0ED855896D}"/>
              </a:ext>
            </a:extLst>
          </p:cNvPr>
          <p:cNvSpPr txBox="1"/>
          <p:nvPr/>
        </p:nvSpPr>
        <p:spPr>
          <a:xfrm>
            <a:off x="234747" y="2136112"/>
            <a:ext cx="467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i="1" dirty="0">
                <a:latin typeface="Montserrat" panose="00000500000000000000" pitchFamily="50" charset="0"/>
              </a:rPr>
              <a:t>O </a:t>
            </a:r>
            <a:r>
              <a:rPr lang="es-ES" sz="1800" i="1" dirty="0" err="1">
                <a:latin typeface="Montserrat" panose="00000500000000000000" pitchFamily="50" charset="0"/>
              </a:rPr>
              <a:t>videoxogo</a:t>
            </a:r>
            <a:r>
              <a:rPr lang="es-ES" sz="1800" i="1" dirty="0">
                <a:latin typeface="Montserrat" panose="00000500000000000000" pitchFamily="50" charset="0"/>
              </a:rPr>
              <a:t> “Colle </a:t>
            </a:r>
            <a:r>
              <a:rPr lang="es-ES" sz="1800" i="1" dirty="0" err="1">
                <a:latin typeface="Montserrat" panose="00000500000000000000" pitchFamily="50" charset="0"/>
              </a:rPr>
              <a:t>Obxectos</a:t>
            </a:r>
            <a:r>
              <a:rPr lang="es-ES" sz="1800" i="1" dirty="0">
                <a:latin typeface="Montserrat" panose="00000500000000000000" pitchFamily="50" charset="0"/>
              </a:rPr>
              <a:t>” simplemente consiste </a:t>
            </a:r>
            <a:r>
              <a:rPr lang="es-ES" sz="1800" i="1" dirty="0" err="1">
                <a:latin typeface="Montserrat" panose="00000500000000000000" pitchFamily="50" charset="0"/>
              </a:rPr>
              <a:t>nun</a:t>
            </a:r>
            <a:r>
              <a:rPr lang="es-ES" sz="1800" i="1" dirty="0">
                <a:latin typeface="Montserrat" panose="00000500000000000000" pitchFamily="50" charset="0"/>
              </a:rPr>
              <a:t> </a:t>
            </a:r>
            <a:r>
              <a:rPr lang="es-ES" sz="1800" i="1" dirty="0" err="1">
                <a:latin typeface="Montserrat" panose="00000500000000000000" pitchFamily="50" charset="0"/>
              </a:rPr>
              <a:t>personaxe</a:t>
            </a:r>
            <a:r>
              <a:rPr lang="es-ES" sz="1800" i="1" dirty="0">
                <a:latin typeface="Montserrat" panose="00000500000000000000" pitchFamily="50" charset="0"/>
              </a:rPr>
              <a:t> (con tres visualización diferentes) que ten que </a:t>
            </a:r>
            <a:r>
              <a:rPr lang="es-ES" sz="1800" i="1" dirty="0" err="1">
                <a:latin typeface="Montserrat" panose="00000500000000000000" pitchFamily="50" charset="0"/>
              </a:rPr>
              <a:t>desprazarse</a:t>
            </a:r>
            <a:r>
              <a:rPr lang="es-ES" sz="1800" i="1" dirty="0">
                <a:latin typeface="Montserrat" panose="00000500000000000000" pitchFamily="50" charset="0"/>
              </a:rPr>
              <a:t> </a:t>
            </a:r>
            <a:r>
              <a:rPr lang="es-ES" sz="1800" i="1" dirty="0" err="1">
                <a:latin typeface="Montserrat" panose="00000500000000000000" pitchFamily="50" charset="0"/>
              </a:rPr>
              <a:t>pola</a:t>
            </a:r>
            <a:r>
              <a:rPr lang="es-ES" sz="1800" i="1" dirty="0">
                <a:latin typeface="Montserrat" panose="00000500000000000000" pitchFamily="50" charset="0"/>
              </a:rPr>
              <a:t> pantalla </a:t>
            </a:r>
            <a:r>
              <a:rPr lang="es-ES" sz="1800" i="1" dirty="0" err="1">
                <a:latin typeface="Montserrat" panose="00000500000000000000" pitchFamily="50" charset="0"/>
              </a:rPr>
              <a:t>recollendo</a:t>
            </a:r>
            <a:r>
              <a:rPr lang="es-ES" sz="1800" i="1" dirty="0">
                <a:latin typeface="Montserrat" panose="00000500000000000000" pitchFamily="50" charset="0"/>
              </a:rPr>
              <a:t> </a:t>
            </a:r>
            <a:r>
              <a:rPr lang="es-ES" sz="1800" i="1" dirty="0" err="1">
                <a:latin typeface="Montserrat" panose="00000500000000000000" pitchFamily="50" charset="0"/>
              </a:rPr>
              <a:t>uns</a:t>
            </a:r>
            <a:r>
              <a:rPr lang="es-ES" sz="1800" i="1" dirty="0">
                <a:latin typeface="Montserrat" panose="00000500000000000000" pitchFamily="50" charset="0"/>
              </a:rPr>
              <a:t> </a:t>
            </a:r>
            <a:r>
              <a:rPr lang="es-ES" sz="1800" i="1" dirty="0" err="1">
                <a:latin typeface="Montserrat" panose="00000500000000000000" pitchFamily="50" charset="0"/>
              </a:rPr>
              <a:t>obxectos</a:t>
            </a:r>
            <a:r>
              <a:rPr lang="es-ES" sz="1800" i="1" dirty="0">
                <a:latin typeface="Montserrat" panose="00000500000000000000" pitchFamily="50" charset="0"/>
              </a:rPr>
              <a:t>. Ten cinco </a:t>
            </a:r>
            <a:r>
              <a:rPr lang="es-ES" sz="1800" i="1" dirty="0" err="1">
                <a:latin typeface="Montserrat" panose="00000500000000000000" pitchFamily="50" charset="0"/>
              </a:rPr>
              <a:t>niveis</a:t>
            </a:r>
            <a:r>
              <a:rPr lang="es-ES" sz="1800" i="1" dirty="0">
                <a:latin typeface="Montserrat" panose="00000500000000000000" pitchFamily="50" charset="0"/>
              </a:rPr>
              <a:t> de </a:t>
            </a:r>
            <a:r>
              <a:rPr lang="es-ES" sz="1800" i="1" dirty="0" err="1">
                <a:latin typeface="Montserrat" panose="00000500000000000000" pitchFamily="50" charset="0"/>
              </a:rPr>
              <a:t>dificultade</a:t>
            </a:r>
            <a:r>
              <a:rPr lang="es-ES" sz="1800" i="1" dirty="0">
                <a:latin typeface="Montserrat" panose="00000500000000000000" pitchFamily="50" charset="0"/>
              </a:rPr>
              <a:t>, e pode ir pasando </a:t>
            </a:r>
            <a:r>
              <a:rPr lang="es-ES" sz="1800" i="1" dirty="0" err="1">
                <a:latin typeface="Montserrat" panose="00000500000000000000" pitchFamily="50" charset="0"/>
              </a:rPr>
              <a:t>dun</a:t>
            </a:r>
            <a:r>
              <a:rPr lang="es-ES" sz="1800" i="1" dirty="0">
                <a:latin typeface="Montserrat" panose="00000500000000000000" pitchFamily="50" charset="0"/>
              </a:rPr>
              <a:t> a </a:t>
            </a:r>
            <a:r>
              <a:rPr lang="es-ES" sz="1800" i="1" dirty="0" err="1">
                <a:latin typeface="Montserrat" panose="00000500000000000000" pitchFamily="50" charset="0"/>
              </a:rPr>
              <a:t>outro</a:t>
            </a:r>
            <a:r>
              <a:rPr lang="es-ES" sz="1800" i="1" dirty="0">
                <a:latin typeface="Montserrat" panose="00000500000000000000" pitchFamily="50" charset="0"/>
              </a:rPr>
              <a:t> automáticamente se </a:t>
            </a:r>
            <a:r>
              <a:rPr lang="es-ES" sz="1800" i="1" dirty="0" err="1">
                <a:latin typeface="Montserrat" panose="00000500000000000000" pitchFamily="50" charset="0"/>
              </a:rPr>
              <a:t>se</a:t>
            </a:r>
            <a:r>
              <a:rPr lang="es-ES" sz="1800" i="1" dirty="0">
                <a:latin typeface="Montserrat" panose="00000500000000000000" pitchFamily="50" charset="0"/>
              </a:rPr>
              <a:t> </a:t>
            </a:r>
            <a:r>
              <a:rPr lang="es-ES" sz="1800" i="1" dirty="0" err="1">
                <a:latin typeface="Montserrat" panose="00000500000000000000" pitchFamily="50" charset="0"/>
              </a:rPr>
              <a:t>demostra</a:t>
            </a:r>
            <a:r>
              <a:rPr lang="es-ES" sz="1800" i="1" dirty="0">
                <a:latin typeface="Montserrat" panose="00000500000000000000" pitchFamily="50" charset="0"/>
              </a:rPr>
              <a:t> boa pericia no nivel anterior. Cando se sube de nivel, cada vez </a:t>
            </a:r>
            <a:r>
              <a:rPr lang="es-ES" sz="1800" i="1" dirty="0" err="1">
                <a:latin typeface="Montserrat" panose="00000500000000000000" pitchFamily="50" charset="0"/>
              </a:rPr>
              <a:t>hai</a:t>
            </a:r>
            <a:r>
              <a:rPr lang="es-ES" sz="1800" i="1" dirty="0">
                <a:latin typeface="Montserrat" panose="00000500000000000000" pitchFamily="50" charset="0"/>
              </a:rPr>
              <a:t> menos tempo para </a:t>
            </a:r>
            <a:r>
              <a:rPr lang="es-ES" sz="1800" i="1" dirty="0" err="1">
                <a:latin typeface="Montserrat" panose="00000500000000000000" pitchFamily="50" charset="0"/>
              </a:rPr>
              <a:t>coller</a:t>
            </a:r>
            <a:r>
              <a:rPr lang="es-ES" sz="1800" i="1" dirty="0">
                <a:latin typeface="Montserrat" panose="00000500000000000000" pitchFamily="50" charset="0"/>
              </a:rPr>
              <a:t> os </a:t>
            </a:r>
            <a:r>
              <a:rPr lang="es-ES" sz="1800" i="1" dirty="0" err="1">
                <a:latin typeface="Montserrat" panose="00000500000000000000" pitchFamily="50" charset="0"/>
              </a:rPr>
              <a:t>obxectos</a:t>
            </a:r>
            <a:r>
              <a:rPr lang="es-ES" sz="1800" i="1" dirty="0">
                <a:latin typeface="Montserrat" panose="00000500000000000000" pitchFamily="50" charset="0"/>
              </a:rPr>
              <a:t>, e pode aparecer un contador regresivo que provocará a fin da partida se </a:t>
            </a:r>
            <a:r>
              <a:rPr lang="es-ES" sz="1800" i="1" dirty="0" err="1">
                <a:latin typeface="Montserrat" panose="00000500000000000000" pitchFamily="50" charset="0"/>
              </a:rPr>
              <a:t>se</a:t>
            </a:r>
            <a:r>
              <a:rPr lang="es-ES" sz="1800" i="1" dirty="0">
                <a:latin typeface="Montserrat" panose="00000500000000000000" pitchFamily="50" charset="0"/>
              </a:rPr>
              <a:t> tarda demasiado en </a:t>
            </a:r>
            <a:r>
              <a:rPr lang="es-ES" sz="1800" i="1" dirty="0" err="1">
                <a:latin typeface="Montserrat" panose="00000500000000000000" pitchFamily="50" charset="0"/>
              </a:rPr>
              <a:t>coller</a:t>
            </a:r>
            <a:r>
              <a:rPr lang="es-ES" i="1" dirty="0">
                <a:latin typeface="Montserrat" panose="00000500000000000000" pitchFamily="50" charset="0"/>
              </a:rPr>
              <a:t>.</a:t>
            </a:r>
            <a:endParaRPr lang="es-ES" sz="1800" i="1" dirty="0">
              <a:latin typeface="Montserrat" panose="000005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2" y="1946366"/>
            <a:ext cx="7057748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1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884CA-D280-F374-8BC8-0B0E60EC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Montserrat" panose="00000500000000000000" pitchFamily="50" charset="0"/>
              </a:rPr>
              <a:t>O</a:t>
            </a:r>
            <a:r>
              <a:rPr lang="es-ES" sz="4400" dirty="0">
                <a:latin typeface="Montserrat" panose="00000500000000000000" pitchFamily="50" charset="0"/>
              </a:rPr>
              <a:t> reto paso a paso (III)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94" y="2174032"/>
            <a:ext cx="6366405" cy="46839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0040916-2AF1-C05A-F066-FA0ED855896D}"/>
              </a:ext>
            </a:extLst>
          </p:cNvPr>
          <p:cNvSpPr txBox="1"/>
          <p:nvPr/>
        </p:nvSpPr>
        <p:spPr>
          <a:xfrm>
            <a:off x="326187" y="2332055"/>
            <a:ext cx="4676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i="1" dirty="0">
                <a:latin typeface="Montserrat" panose="00000500000000000000" pitchFamily="50" charset="0"/>
              </a:rPr>
              <a:t>O </a:t>
            </a:r>
            <a:r>
              <a:rPr lang="es-ES" sz="1800" i="1" dirty="0" err="1">
                <a:latin typeface="Montserrat" panose="00000500000000000000" pitchFamily="50" charset="0"/>
              </a:rPr>
              <a:t>videoxogo</a:t>
            </a:r>
            <a:r>
              <a:rPr lang="es-ES" sz="1800" i="1" dirty="0">
                <a:latin typeface="Montserrat" panose="00000500000000000000" pitchFamily="50" charset="0"/>
              </a:rPr>
              <a:t> “Laberinto” leva a un </a:t>
            </a:r>
            <a:r>
              <a:rPr lang="es-ES" sz="1800" i="1" dirty="0" err="1">
                <a:latin typeface="Montserrat" panose="00000500000000000000" pitchFamily="50" charset="0"/>
              </a:rPr>
              <a:t>caranguexo</a:t>
            </a:r>
            <a:r>
              <a:rPr lang="es-ES" sz="1800" i="1" dirty="0">
                <a:latin typeface="Montserrat" panose="00000500000000000000" pitchFamily="50" charset="0"/>
              </a:rPr>
              <a:t> </a:t>
            </a:r>
            <a:r>
              <a:rPr lang="es-ES" sz="1800" i="1" dirty="0" err="1">
                <a:latin typeface="Montserrat" panose="00000500000000000000" pitchFamily="50" charset="0"/>
              </a:rPr>
              <a:t>dende</a:t>
            </a:r>
            <a:r>
              <a:rPr lang="es-ES" sz="1800" i="1" dirty="0">
                <a:latin typeface="Montserrat" panose="00000500000000000000" pitchFamily="50" charset="0"/>
              </a:rPr>
              <a:t> a parte </a:t>
            </a:r>
            <a:r>
              <a:rPr lang="es-ES" sz="1800" i="1" dirty="0" err="1">
                <a:latin typeface="Montserrat" panose="00000500000000000000" pitchFamily="50" charset="0"/>
              </a:rPr>
              <a:t>esquerda</a:t>
            </a:r>
            <a:r>
              <a:rPr lang="es-ES" sz="1800" i="1" dirty="0">
                <a:latin typeface="Montserrat" panose="00000500000000000000" pitchFamily="50" charset="0"/>
              </a:rPr>
              <a:t> da pantalla ata a esquina superior </a:t>
            </a:r>
            <a:r>
              <a:rPr lang="es-ES" sz="1800" i="1" dirty="0" err="1">
                <a:latin typeface="Montserrat" panose="00000500000000000000" pitchFamily="50" charset="0"/>
              </a:rPr>
              <a:t>dereita</a:t>
            </a:r>
            <a:r>
              <a:rPr lang="es-ES" sz="1800" i="1" dirty="0">
                <a:latin typeface="Montserrat" panose="00000500000000000000" pitchFamily="50" charset="0"/>
              </a:rPr>
              <a:t>.</a:t>
            </a:r>
          </a:p>
          <a:p>
            <a:pPr algn="just"/>
            <a:r>
              <a:rPr lang="es-ES" i="1" dirty="0" err="1">
                <a:latin typeface="Montserrat" panose="00000500000000000000" pitchFamily="50" charset="0"/>
              </a:rPr>
              <a:t>Hai</a:t>
            </a:r>
            <a:r>
              <a:rPr lang="es-ES" i="1" dirty="0">
                <a:latin typeface="Montserrat" panose="00000500000000000000" pitchFamily="50" charset="0"/>
              </a:rPr>
              <a:t> tres </a:t>
            </a:r>
            <a:r>
              <a:rPr lang="es-ES" i="1" dirty="0" err="1">
                <a:latin typeface="Montserrat" panose="00000500000000000000" pitchFamily="50" charset="0"/>
              </a:rPr>
              <a:t>niveis</a:t>
            </a:r>
            <a:r>
              <a:rPr lang="es-ES" i="1" dirty="0">
                <a:latin typeface="Montserrat" panose="00000500000000000000" pitchFamily="50" charset="0"/>
              </a:rPr>
              <a:t> de </a:t>
            </a:r>
            <a:r>
              <a:rPr lang="es-ES" i="1" dirty="0" err="1">
                <a:latin typeface="Montserrat" panose="00000500000000000000" pitchFamily="50" charset="0"/>
              </a:rPr>
              <a:t>dificultade</a:t>
            </a:r>
            <a:r>
              <a:rPr lang="es-ES" i="1" dirty="0">
                <a:latin typeface="Montserrat" panose="00000500000000000000" pitchFamily="50" charset="0"/>
              </a:rPr>
              <a:t> que dan lugar a tres laberintos diferentes, cada un deles </a:t>
            </a:r>
            <a:r>
              <a:rPr lang="es-ES" i="1" dirty="0" err="1">
                <a:latin typeface="Montserrat" panose="00000500000000000000" pitchFamily="50" charset="0"/>
              </a:rPr>
              <a:t>máis</a:t>
            </a:r>
            <a:r>
              <a:rPr lang="es-ES" i="1" dirty="0">
                <a:latin typeface="Montserrat" panose="00000500000000000000" pitchFamily="50" charset="0"/>
              </a:rPr>
              <a:t> intrincado e con corredores </a:t>
            </a:r>
            <a:r>
              <a:rPr lang="es-ES" i="1" dirty="0" err="1">
                <a:latin typeface="Montserrat" panose="00000500000000000000" pitchFamily="50" charset="0"/>
              </a:rPr>
              <a:t>máis</a:t>
            </a:r>
            <a:r>
              <a:rPr lang="es-ES" i="1" dirty="0">
                <a:latin typeface="Montserrat" panose="00000500000000000000" pitchFamily="50" charset="0"/>
              </a:rPr>
              <a:t> </a:t>
            </a:r>
            <a:r>
              <a:rPr lang="es-ES" i="1" dirty="0" err="1">
                <a:latin typeface="Montserrat" panose="00000500000000000000" pitchFamily="50" charset="0"/>
              </a:rPr>
              <a:t>estreitos</a:t>
            </a:r>
            <a:r>
              <a:rPr lang="es-ES" i="1" dirty="0">
                <a:latin typeface="Montserrat" panose="00000500000000000000" pitchFamily="50" charset="0"/>
              </a:rPr>
              <a:t>.</a:t>
            </a:r>
          </a:p>
          <a:p>
            <a:pPr algn="just"/>
            <a:r>
              <a:rPr lang="es-ES" sz="1800" i="1" dirty="0" err="1">
                <a:latin typeface="Montserrat" panose="00000500000000000000" pitchFamily="50" charset="0"/>
              </a:rPr>
              <a:t>Hai</a:t>
            </a:r>
            <a:r>
              <a:rPr lang="es-ES" sz="1800" i="1" dirty="0">
                <a:latin typeface="Montserrat" panose="00000500000000000000" pitchFamily="50" charset="0"/>
              </a:rPr>
              <a:t> que </a:t>
            </a:r>
            <a:r>
              <a:rPr lang="es-ES" sz="1800" i="1" dirty="0" err="1">
                <a:latin typeface="Montserrat" panose="00000500000000000000" pitchFamily="50" charset="0"/>
              </a:rPr>
              <a:t>comezar</a:t>
            </a:r>
            <a:r>
              <a:rPr lang="es-ES" sz="1800" i="1" dirty="0">
                <a:latin typeface="Montserrat" panose="00000500000000000000" pitchFamily="50" charset="0"/>
              </a:rPr>
              <a:t> no nivel </a:t>
            </a:r>
            <a:r>
              <a:rPr lang="es-ES" sz="1800" i="1" dirty="0" err="1">
                <a:latin typeface="Montserrat" panose="00000500000000000000" pitchFamily="50" charset="0"/>
              </a:rPr>
              <a:t>máis</a:t>
            </a:r>
            <a:r>
              <a:rPr lang="es-ES" sz="1800" i="1" dirty="0">
                <a:latin typeface="Montserrat" panose="00000500000000000000" pitchFamily="50" charset="0"/>
              </a:rPr>
              <a:t> </a:t>
            </a:r>
            <a:r>
              <a:rPr lang="es-ES" sz="1800" i="1" dirty="0" err="1">
                <a:latin typeface="Montserrat" panose="00000500000000000000" pitchFamily="50" charset="0"/>
              </a:rPr>
              <a:t>sinxelo</a:t>
            </a:r>
            <a:r>
              <a:rPr lang="es-ES" i="1" dirty="0">
                <a:latin typeface="Montserrat" panose="00000500000000000000" pitchFamily="50" charset="0"/>
              </a:rPr>
              <a:t>, e </a:t>
            </a:r>
            <a:r>
              <a:rPr lang="es-ES" i="1" dirty="0" err="1">
                <a:latin typeface="Montserrat" panose="00000500000000000000" pitchFamily="50" charset="0"/>
              </a:rPr>
              <a:t>só</a:t>
            </a:r>
            <a:r>
              <a:rPr lang="es-ES" i="1" dirty="0">
                <a:latin typeface="Montserrat" panose="00000500000000000000" pitchFamily="50" charset="0"/>
              </a:rPr>
              <a:t> pode pasarse </a:t>
            </a:r>
            <a:r>
              <a:rPr lang="es-ES" i="1" dirty="0" err="1">
                <a:latin typeface="Montserrat" panose="00000500000000000000" pitchFamily="50" charset="0"/>
              </a:rPr>
              <a:t>ao</a:t>
            </a:r>
            <a:r>
              <a:rPr lang="es-ES" i="1" dirty="0">
                <a:latin typeface="Montserrat" panose="00000500000000000000" pitchFamily="50" charset="0"/>
              </a:rPr>
              <a:t> </a:t>
            </a:r>
            <a:r>
              <a:rPr lang="es-ES" i="1" dirty="0" err="1">
                <a:latin typeface="Montserrat" panose="00000500000000000000" pitchFamily="50" charset="0"/>
              </a:rPr>
              <a:t>seguinte</a:t>
            </a:r>
            <a:r>
              <a:rPr lang="es-ES" i="1" dirty="0">
                <a:latin typeface="Montserrat" panose="00000500000000000000" pitchFamily="50" charset="0"/>
              </a:rPr>
              <a:t> se </a:t>
            </a:r>
            <a:r>
              <a:rPr lang="es-ES" i="1" dirty="0" err="1">
                <a:latin typeface="Montserrat" panose="00000500000000000000" pitchFamily="50" charset="0"/>
              </a:rPr>
              <a:t>se</a:t>
            </a:r>
            <a:r>
              <a:rPr lang="es-ES" i="1" dirty="0">
                <a:latin typeface="Montserrat" panose="00000500000000000000" pitchFamily="50" charset="0"/>
              </a:rPr>
              <a:t> completa o </a:t>
            </a:r>
            <a:r>
              <a:rPr lang="es-ES" i="1" dirty="0" err="1">
                <a:latin typeface="Montserrat" panose="00000500000000000000" pitchFamily="50" charset="0"/>
              </a:rPr>
              <a:t>traxecto</a:t>
            </a:r>
            <a:r>
              <a:rPr lang="es-ES" i="1" dirty="0">
                <a:latin typeface="Montserrat" panose="00000500000000000000" pitchFamily="50" charset="0"/>
              </a:rPr>
              <a:t> completo do nivel anterior.</a:t>
            </a:r>
            <a:endParaRPr lang="es-ES" sz="1800" i="1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4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884CA-D280-F374-8BC8-0B0E60EC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Montserrat" panose="00000500000000000000" pitchFamily="50" charset="0"/>
              </a:rPr>
              <a:t>O</a:t>
            </a:r>
            <a:r>
              <a:rPr lang="es-ES" sz="4400" dirty="0">
                <a:latin typeface="Montserrat" panose="00000500000000000000" pitchFamily="50" charset="0"/>
              </a:rPr>
              <a:t> reto paso a paso (IV)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70" y="1946366"/>
            <a:ext cx="6738829" cy="49116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0040916-2AF1-C05A-F066-FA0ED855896D}"/>
              </a:ext>
            </a:extLst>
          </p:cNvPr>
          <p:cNvSpPr txBox="1"/>
          <p:nvPr/>
        </p:nvSpPr>
        <p:spPr>
          <a:xfrm>
            <a:off x="260873" y="1690688"/>
            <a:ext cx="46768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i="1" dirty="0">
                <a:latin typeface="Montserrat" panose="00000500000000000000" pitchFamily="50" charset="0"/>
              </a:rPr>
              <a:t>O </a:t>
            </a:r>
            <a:r>
              <a:rPr lang="es-ES" sz="1800" i="1" dirty="0" err="1">
                <a:latin typeface="Montserrat" panose="00000500000000000000" pitchFamily="50" charset="0"/>
              </a:rPr>
              <a:t>videoxogo</a:t>
            </a:r>
            <a:r>
              <a:rPr lang="es-ES" sz="1800" i="1" dirty="0">
                <a:latin typeface="Montserrat" panose="00000500000000000000" pitchFamily="50" charset="0"/>
              </a:rPr>
              <a:t> “T-</a:t>
            </a:r>
            <a:r>
              <a:rPr lang="es-ES" sz="1800" i="1" dirty="0" err="1">
                <a:latin typeface="Montserrat" panose="00000500000000000000" pitchFamily="50" charset="0"/>
              </a:rPr>
              <a:t>Rex</a:t>
            </a:r>
            <a:r>
              <a:rPr lang="es-ES" sz="1800" i="1" dirty="0">
                <a:latin typeface="Montserrat" panose="00000500000000000000" pitchFamily="50" charset="0"/>
              </a:rPr>
              <a:t>” recrea o </a:t>
            </a:r>
            <a:r>
              <a:rPr lang="es-ES" sz="1800" i="1" dirty="0" err="1">
                <a:latin typeface="Montserrat" panose="00000500000000000000" pitchFamily="50" charset="0"/>
              </a:rPr>
              <a:t>sinxelo</a:t>
            </a:r>
            <a:r>
              <a:rPr lang="es-ES" sz="1800" i="1" dirty="0">
                <a:latin typeface="Montserrat" panose="00000500000000000000" pitchFamily="50" charset="0"/>
              </a:rPr>
              <a:t> </a:t>
            </a:r>
            <a:r>
              <a:rPr lang="es-ES" sz="1800" i="1" dirty="0" err="1">
                <a:latin typeface="Montserrat" panose="00000500000000000000" pitchFamily="50" charset="0"/>
              </a:rPr>
              <a:t>xogo</a:t>
            </a:r>
            <a:r>
              <a:rPr lang="es-ES" sz="1800" i="1" dirty="0">
                <a:latin typeface="Montserrat" panose="00000500000000000000" pitchFamily="50" charset="0"/>
              </a:rPr>
              <a:t> que aparece </a:t>
            </a:r>
            <a:r>
              <a:rPr lang="es-ES" sz="1800" i="1" dirty="0" err="1">
                <a:latin typeface="Montserrat" panose="00000500000000000000" pitchFamily="50" charset="0"/>
              </a:rPr>
              <a:t>nalgúns</a:t>
            </a:r>
            <a:r>
              <a:rPr lang="es-ES" sz="1800" i="1" dirty="0">
                <a:latin typeface="Montserrat" panose="00000500000000000000" pitchFamily="50" charset="0"/>
              </a:rPr>
              <a:t> navegadores cando se </a:t>
            </a:r>
            <a:r>
              <a:rPr lang="es-ES" sz="1800" i="1" dirty="0" err="1">
                <a:latin typeface="Montserrat" panose="00000500000000000000" pitchFamily="50" charset="0"/>
              </a:rPr>
              <a:t>perde</a:t>
            </a:r>
            <a:r>
              <a:rPr lang="es-ES" sz="1800" i="1" dirty="0">
                <a:latin typeface="Montserrat" panose="00000500000000000000" pitchFamily="50" charset="0"/>
              </a:rPr>
              <a:t> a conexión a Internet, no que un dinosaurio (de </a:t>
            </a:r>
            <a:r>
              <a:rPr lang="es-ES" sz="1800" i="1" dirty="0" err="1">
                <a:latin typeface="Montserrat" panose="00000500000000000000" pitchFamily="50" charset="0"/>
              </a:rPr>
              <a:t>aí</a:t>
            </a:r>
            <a:r>
              <a:rPr lang="es-ES" sz="1800" i="1" dirty="0">
                <a:latin typeface="Montserrat" panose="00000500000000000000" pitchFamily="50" charset="0"/>
              </a:rPr>
              <a:t> o </a:t>
            </a:r>
            <a:r>
              <a:rPr lang="es-ES" sz="1800" i="1" dirty="0" err="1">
                <a:latin typeface="Montserrat" panose="00000500000000000000" pitchFamily="50" charset="0"/>
              </a:rPr>
              <a:t>seu</a:t>
            </a:r>
            <a:r>
              <a:rPr lang="es-ES" sz="1800" i="1" dirty="0">
                <a:latin typeface="Montserrat" panose="00000500000000000000" pitchFamily="50" charset="0"/>
              </a:rPr>
              <a:t> </a:t>
            </a:r>
            <a:r>
              <a:rPr lang="es-ES" sz="1800" i="1" dirty="0" err="1">
                <a:latin typeface="Montserrat" panose="00000500000000000000" pitchFamily="50" charset="0"/>
              </a:rPr>
              <a:t>nome</a:t>
            </a:r>
            <a:r>
              <a:rPr lang="es-ES" sz="1800" i="1" dirty="0">
                <a:latin typeface="Montserrat" panose="00000500000000000000" pitchFamily="50" charset="0"/>
              </a:rPr>
              <a:t>) avanza de </a:t>
            </a:r>
            <a:r>
              <a:rPr lang="es-ES" sz="1800" i="1" dirty="0" err="1">
                <a:latin typeface="Montserrat" panose="00000500000000000000" pitchFamily="50" charset="0"/>
              </a:rPr>
              <a:t>esquerda</a:t>
            </a:r>
            <a:r>
              <a:rPr lang="es-ES" sz="1800" i="1" dirty="0">
                <a:latin typeface="Montserrat" panose="00000500000000000000" pitchFamily="50" charset="0"/>
              </a:rPr>
              <a:t> a </a:t>
            </a:r>
            <a:r>
              <a:rPr lang="es-ES" sz="1800" i="1" dirty="0" err="1">
                <a:latin typeface="Montserrat" panose="00000500000000000000" pitchFamily="50" charset="0"/>
              </a:rPr>
              <a:t>dereita</a:t>
            </a:r>
            <a:r>
              <a:rPr lang="es-ES" sz="1800" i="1" dirty="0">
                <a:latin typeface="Montserrat" panose="00000500000000000000" pitchFamily="50" charset="0"/>
              </a:rPr>
              <a:t> saltando por </a:t>
            </a:r>
            <a:r>
              <a:rPr lang="es-ES" sz="1800" i="1" dirty="0" err="1">
                <a:latin typeface="Montserrat" panose="00000500000000000000" pitchFamily="50" charset="0"/>
              </a:rPr>
              <a:t>enriba</a:t>
            </a:r>
            <a:r>
              <a:rPr lang="es-ES" sz="1800" i="1" dirty="0">
                <a:latin typeface="Montserrat" panose="00000500000000000000" pitchFamily="50" charset="0"/>
              </a:rPr>
              <a:t> de obstáculos (normalmente cactus).</a:t>
            </a:r>
          </a:p>
          <a:p>
            <a:pPr algn="just"/>
            <a:r>
              <a:rPr lang="es-ES" i="1" dirty="0" err="1">
                <a:latin typeface="Montserrat" panose="00000500000000000000" pitchFamily="50" charset="0"/>
              </a:rPr>
              <a:t>Na</a:t>
            </a:r>
            <a:r>
              <a:rPr lang="es-ES" i="1" dirty="0">
                <a:latin typeface="Montserrat" panose="00000500000000000000" pitchFamily="50" charset="0"/>
              </a:rPr>
              <a:t> </a:t>
            </a:r>
            <a:r>
              <a:rPr lang="es-ES" i="1" dirty="0" err="1">
                <a:latin typeface="Montserrat" panose="00000500000000000000" pitchFamily="50" charset="0"/>
              </a:rPr>
              <a:t>nosa</a:t>
            </a:r>
            <a:r>
              <a:rPr lang="es-ES" i="1" dirty="0">
                <a:latin typeface="Montserrat" panose="00000500000000000000" pitchFamily="50" charset="0"/>
              </a:rPr>
              <a:t> versión </a:t>
            </a:r>
            <a:r>
              <a:rPr lang="es-ES" i="1" dirty="0" err="1">
                <a:latin typeface="Montserrat" panose="00000500000000000000" pitchFamily="50" charset="0"/>
              </a:rPr>
              <a:t>houbo</a:t>
            </a:r>
            <a:r>
              <a:rPr lang="es-ES" i="1" dirty="0">
                <a:latin typeface="Montserrat" panose="00000500000000000000" pitchFamily="50" charset="0"/>
              </a:rPr>
              <a:t> coches que saltaban por </a:t>
            </a:r>
            <a:r>
              <a:rPr lang="es-ES" i="1" dirty="0" err="1">
                <a:latin typeface="Montserrat" panose="00000500000000000000" pitchFamily="50" charset="0"/>
              </a:rPr>
              <a:t>enriba</a:t>
            </a:r>
            <a:r>
              <a:rPr lang="es-ES" i="1" dirty="0">
                <a:latin typeface="Montserrat" panose="00000500000000000000" pitchFamily="50" charset="0"/>
              </a:rPr>
              <a:t> de coches de policía, pero a versión final consiste </a:t>
            </a:r>
            <a:r>
              <a:rPr lang="es-ES" i="1" dirty="0" err="1">
                <a:latin typeface="Montserrat" panose="00000500000000000000" pitchFamily="50" charset="0"/>
              </a:rPr>
              <a:t>nun</a:t>
            </a:r>
            <a:r>
              <a:rPr lang="es-ES" i="1" dirty="0">
                <a:latin typeface="Montserrat" panose="00000500000000000000" pitchFamily="50" charset="0"/>
              </a:rPr>
              <a:t> rapaz que </a:t>
            </a:r>
            <a:r>
              <a:rPr lang="es-ES" i="1" dirty="0" err="1">
                <a:latin typeface="Montserrat" panose="00000500000000000000" pitchFamily="50" charset="0"/>
              </a:rPr>
              <a:t>vai</a:t>
            </a:r>
            <a:r>
              <a:rPr lang="es-ES" i="1" dirty="0">
                <a:latin typeface="Montserrat" panose="00000500000000000000" pitchFamily="50" charset="0"/>
              </a:rPr>
              <a:t> collendo </a:t>
            </a:r>
            <a:r>
              <a:rPr lang="es-ES" i="1" dirty="0" err="1">
                <a:latin typeface="Montserrat" panose="00000500000000000000" pitchFamily="50" charset="0"/>
              </a:rPr>
              <a:t>uns</a:t>
            </a:r>
            <a:r>
              <a:rPr lang="es-ES" i="1" dirty="0">
                <a:latin typeface="Montserrat" panose="00000500000000000000" pitchFamily="50" charset="0"/>
              </a:rPr>
              <a:t> alimentos e saltando </a:t>
            </a:r>
            <a:r>
              <a:rPr lang="es-ES" i="1" dirty="0" err="1">
                <a:latin typeface="Montserrat" panose="00000500000000000000" pitchFamily="50" charset="0"/>
              </a:rPr>
              <a:t>outros</a:t>
            </a:r>
            <a:r>
              <a:rPr lang="es-ES" i="1" dirty="0">
                <a:latin typeface="Montserrat" panose="00000500000000000000" pitchFamily="50" charset="0"/>
              </a:rPr>
              <a:t> diferentes. O nivel de </a:t>
            </a:r>
            <a:r>
              <a:rPr lang="es-ES" i="1" dirty="0" err="1">
                <a:latin typeface="Montserrat" panose="00000500000000000000" pitchFamily="50" charset="0"/>
              </a:rPr>
              <a:t>dificultade</a:t>
            </a:r>
            <a:r>
              <a:rPr lang="es-ES" i="1" dirty="0">
                <a:latin typeface="Montserrat" panose="00000500000000000000" pitchFamily="50" charset="0"/>
              </a:rPr>
              <a:t> crece segundo avanzas, </a:t>
            </a:r>
            <a:r>
              <a:rPr lang="es-ES" i="1" dirty="0" err="1">
                <a:latin typeface="Montserrat" panose="00000500000000000000" pitchFamily="50" charset="0"/>
              </a:rPr>
              <a:t>xa</a:t>
            </a:r>
            <a:r>
              <a:rPr lang="es-ES" i="1" dirty="0">
                <a:latin typeface="Montserrat" panose="00000500000000000000" pitchFamily="50" charset="0"/>
              </a:rPr>
              <a:t> que cada vez </a:t>
            </a:r>
            <a:r>
              <a:rPr lang="es-ES" i="1" dirty="0" err="1">
                <a:latin typeface="Montserrat" panose="00000500000000000000" pitchFamily="50" charset="0"/>
              </a:rPr>
              <a:t>hai</a:t>
            </a:r>
            <a:r>
              <a:rPr lang="es-ES" i="1" dirty="0">
                <a:latin typeface="Montserrat" panose="00000500000000000000" pitchFamily="50" charset="0"/>
              </a:rPr>
              <a:t> que </a:t>
            </a:r>
            <a:r>
              <a:rPr lang="es-ES" i="1" dirty="0" err="1">
                <a:latin typeface="Montserrat" panose="00000500000000000000" pitchFamily="50" charset="0"/>
              </a:rPr>
              <a:t>facelo</a:t>
            </a:r>
            <a:r>
              <a:rPr lang="es-ES" i="1" dirty="0">
                <a:latin typeface="Montserrat" panose="00000500000000000000" pitchFamily="50" charset="0"/>
              </a:rPr>
              <a:t> a </a:t>
            </a:r>
            <a:r>
              <a:rPr lang="es-ES" i="1" dirty="0" err="1">
                <a:latin typeface="Montserrat" panose="00000500000000000000" pitchFamily="50" charset="0"/>
              </a:rPr>
              <a:t>máis</a:t>
            </a:r>
            <a:r>
              <a:rPr lang="es-ES" i="1" dirty="0">
                <a:latin typeface="Montserrat" panose="00000500000000000000" pitchFamily="50" charset="0"/>
              </a:rPr>
              <a:t> </a:t>
            </a:r>
            <a:r>
              <a:rPr lang="es-ES" i="1" dirty="0" err="1">
                <a:latin typeface="Montserrat" panose="00000500000000000000" pitchFamily="50" charset="0"/>
              </a:rPr>
              <a:t>velocidade</a:t>
            </a:r>
            <a:r>
              <a:rPr lang="es-ES" i="1" dirty="0">
                <a:latin typeface="Montserrat" panose="00000500000000000000" pitchFamily="50" charset="0"/>
              </a:rPr>
              <a:t>.</a:t>
            </a:r>
            <a:endParaRPr lang="es-ES" sz="1800" i="1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83E3EF-4FE6-DD5F-19D4-8938EC0A7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9167"/>
            <a:ext cx="1238589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48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2E4663"/>
      </a:dk1>
      <a:lt1>
        <a:srgbClr val="FFFFFF"/>
      </a:lt1>
      <a:dk2>
        <a:srgbClr val="E5E1E6"/>
      </a:dk2>
      <a:lt2>
        <a:srgbClr val="E7E6E6"/>
      </a:lt2>
      <a:accent1>
        <a:srgbClr val="8E9FBC"/>
      </a:accent1>
      <a:accent2>
        <a:srgbClr val="A4BCC2"/>
      </a:accent2>
      <a:accent3>
        <a:srgbClr val="A5A5A5"/>
      </a:accent3>
      <a:accent4>
        <a:srgbClr val="FABBCB"/>
      </a:accent4>
      <a:accent5>
        <a:srgbClr val="5B9BD5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d93363-d8e2-4c70-9d54-f7c2b069a0fc">
      <Terms xmlns="http://schemas.microsoft.com/office/infopath/2007/PartnerControls"/>
    </lcf76f155ced4ddcb4097134ff3c332f>
    <TaxCatchAll xmlns="aef4520d-1f3f-4731-8e2e-391172b621d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5432A860C51F49A13940189C9056BC" ma:contentTypeVersion="18" ma:contentTypeDescription="Crear nuevo documento." ma:contentTypeScope="" ma:versionID="d87ce35b6c2676e77d99f406862180a1">
  <xsd:schema xmlns:xsd="http://www.w3.org/2001/XMLSchema" xmlns:xs="http://www.w3.org/2001/XMLSchema" xmlns:p="http://schemas.microsoft.com/office/2006/metadata/properties" xmlns:ns2="03d93363-d8e2-4c70-9d54-f7c2b069a0fc" xmlns:ns3="aef4520d-1f3f-4731-8e2e-391172b621dd" targetNamespace="http://schemas.microsoft.com/office/2006/metadata/properties" ma:root="true" ma:fieldsID="5b25b3dbdee9fbc345f4c5a757d561e3" ns2:_="" ns3:_="">
    <xsd:import namespace="03d93363-d8e2-4c70-9d54-f7c2b069a0fc"/>
    <xsd:import namespace="aef4520d-1f3f-4731-8e2e-391172b62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93363-d8e2-4c70-9d54-f7c2b069a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4520d-1f3f-4731-8e2e-391172b62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1488ce-5c20-4041-9e68-38ccad6e6ccd}" ma:internalName="TaxCatchAll" ma:showField="CatchAllData" ma:web="aef4520d-1f3f-4731-8e2e-391172b62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5BD7CC-D930-4D33-BCE6-96D6E970EAD3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03d93363-d8e2-4c70-9d54-f7c2b069a0fc"/>
    <ds:schemaRef ds:uri="http://schemas.microsoft.com/office/infopath/2007/PartnerControls"/>
    <ds:schemaRef ds:uri="http://purl.org/dc/elements/1.1/"/>
    <ds:schemaRef ds:uri="aef4520d-1f3f-4731-8e2e-391172b621dd"/>
  </ds:schemaRefs>
</ds:datastoreItem>
</file>

<file path=customXml/itemProps2.xml><?xml version="1.0" encoding="utf-8"?>
<ds:datastoreItem xmlns:ds="http://schemas.openxmlformats.org/officeDocument/2006/customXml" ds:itemID="{F63AA774-8F7A-4779-B53B-15BFFBCBB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d93363-d8e2-4c70-9d54-f7c2b069a0fc"/>
    <ds:schemaRef ds:uri="aef4520d-1f3f-4731-8e2e-391172b62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2E82D8-D66B-4E53-AE6B-137B2190AA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755</Words>
  <Application>Microsoft Office PowerPoint</Application>
  <PresentationFormat>Panorámica</PresentationFormat>
  <Paragraphs>24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Montserrat</vt:lpstr>
      <vt:lpstr>Tema de Office</vt:lpstr>
      <vt:lpstr>Presentación de PowerPoint</vt:lpstr>
      <vt:lpstr>Equipo Talentos Inclusivos Colexio Calasanz – A Coruña</vt:lpstr>
      <vt:lpstr>Presentación de PowerPoint</vt:lpstr>
      <vt:lpstr>Retos seleccionados </vt:lpstr>
      <vt:lpstr>O reto paso a paso (I)</vt:lpstr>
      <vt:lpstr>O reto paso a paso (II)</vt:lpstr>
      <vt:lpstr>O reto paso a paso (III)</vt:lpstr>
      <vt:lpstr>O reto paso a paso (IV)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 Brage Vázquez</dc:creator>
  <cp:lastModifiedBy>Irene Brage Vázquez</cp:lastModifiedBy>
  <cp:revision>9</cp:revision>
  <dcterms:created xsi:type="dcterms:W3CDTF">2024-02-21T12:41:42Z</dcterms:created>
  <dcterms:modified xsi:type="dcterms:W3CDTF">2024-06-25T06:58:23Z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0x010100F65432A860C51F49A13940189C9056BC</vt:lpwstr>
  </property>
  <property fmtid="{D5CDD505-2E9C-101B-9397-08002B2CF9AE}" pid="3" name="MediaServiceImageTags">
    <vt:lpwstr/>
  </property>
</Properties>
</file>