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06BE6989-6268-40D3-B519-9C5BABB0B372}" type="slidenum">
              <a:t>‹Nº›</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130438D-3872-4605-AF24-E34E63A2A76D}"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55979242-C825-4E75-85A4-8DCA88A652DC}" type="slidenum">
              <a:t>‹Nº›</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CE0E5DDB-F1F5-464D-A46D-D97F65537986}" type="slidenum">
              <a:t>‹Nº›</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C93FAFCF-7D9D-4BA5-9782-30DA004B7553}" type="slidenum">
              <a:t>‹Nº›</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CCD2E009-0123-4243-B05D-6D0B71D32451}" type="slidenum">
              <a:t>‹Nº›</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0325EE01-922B-43E4-9E57-354E8008688F}"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C3CBFEBD-14AB-40B5-83E6-DEECF1CB43D4}"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ES"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2BD4BD2-B74E-4228-A89B-B4886F540E83}"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F07240-0B75-4556-88B3-883A27D04EDA}"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A405160-8BD1-4260-84BD-32DEAD7261E3}"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s-ES" sz="1400" b="0" strike="noStrike" spc="-1">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ES" sz="140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0DCBE78-FA47-4ABF-9566-6054C6371267}"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rmAutofit/>
          </a:bodyPr>
          <a:lstStyle/>
          <a:p>
            <a:pPr indent="0">
              <a:buNone/>
            </a:pPr>
            <a:r>
              <a:rPr lang="es-ES" sz="6000" b="0" strike="noStrike" spc="-1">
                <a:solidFill>
                  <a:srgbClr val="000000"/>
                </a:solidFill>
                <a:latin typeface="Arial"/>
              </a:rPr>
              <a:t>Pulse para editar el formato del texto de título</a:t>
            </a:r>
          </a:p>
        </p:txBody>
      </p:sp>
      <p:sp>
        <p:nvSpPr>
          <p:cNvPr id="6"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a:buNone/>
              <a:defRPr lang="es-ES" sz="1400" b="0" strike="noStrike" spc="-1">
                <a:solidFill>
                  <a:srgbClr val="000000"/>
                </a:solidFill>
                <a:latin typeface="Times New Roman"/>
              </a:defRPr>
            </a:lvl1pPr>
          </a:lstStyle>
          <a:p>
            <a:pPr indent="0">
              <a:buNone/>
            </a:pPr>
            <a:r>
              <a:rPr lang="es-ES" sz="1400" b="0" strike="noStrike" spc="-1">
                <a:solidFill>
                  <a:srgbClr val="000000"/>
                </a:solidFill>
                <a:latin typeface="Times New Roman"/>
              </a:rPr>
              <a:t>&lt;fecha/hora&gt;</a:t>
            </a: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s-ES" sz="1400" b="0" strike="noStrike" spc="-1">
                <a:solidFill>
                  <a:srgbClr val="000000"/>
                </a:solidFill>
                <a:latin typeface="Times New Roman"/>
              </a:defRPr>
            </a:lvl1pPr>
          </a:lstStyle>
          <a:p>
            <a:pPr indent="0" algn="ctr">
              <a:buNone/>
            </a:pPr>
            <a:r>
              <a:rPr lang="es-ES" sz="1400" b="0" strike="noStrike" spc="-1">
                <a:solidFill>
                  <a:srgbClr val="000000"/>
                </a:solidFill>
                <a:latin typeface="Times New Roman"/>
              </a:rPr>
              <a:t>&lt;pie de página&gt;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a:lnSpc>
                <a:spcPct val="100000"/>
              </a:lnSpc>
              <a:buNone/>
              <a:tabLst>
                <a:tab pos="0" algn="l"/>
              </a:tabLst>
              <a:defRPr lang="es-ES" sz="1200" b="0" strike="noStrike" spc="-1">
                <a:solidFill>
                  <a:srgbClr val="8C929D"/>
                </a:solidFill>
                <a:latin typeface="Calibri"/>
                <a:ea typeface="Calibri"/>
              </a:defRPr>
            </a:lvl1pPr>
          </a:lstStyle>
          <a:p>
            <a:pPr indent="0" algn="r">
              <a:lnSpc>
                <a:spcPct val="100000"/>
              </a:lnSpc>
              <a:buNone/>
              <a:tabLst>
                <a:tab pos="0" algn="l"/>
              </a:tabLst>
            </a:pPr>
            <a:fld id="{5CF80FBB-3CCE-461D-9996-4685FF528CBF}" type="slidenum">
              <a:rPr lang="es-ES" sz="1200" b="0" strike="noStrike" spc="-1">
                <a:solidFill>
                  <a:srgbClr val="8C929D"/>
                </a:solidFill>
                <a:latin typeface="Calibri"/>
                <a:ea typeface="Calibri"/>
              </a:rPr>
              <a:t>‹Nº›</a:t>
            </a:fld>
            <a:endParaRPr lang="es-ES" sz="1200" b="0" strike="noStrike" spc="-1">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ES" sz="1400" b="0" strike="noStrike" spc="-1">
                <a:solidFill>
                  <a:srgbClr val="000000"/>
                </a:solidFill>
                <a:latin typeface="Arial"/>
              </a:rPr>
              <a:t>Pulse para editar el formato de texto del esquema</a:t>
            </a:r>
          </a:p>
          <a:p>
            <a:pPr marL="864000" lvl="1" indent="-324000">
              <a:spcBef>
                <a:spcPts val="1134"/>
              </a:spcBef>
              <a:buClr>
                <a:srgbClr val="000000"/>
              </a:buClr>
              <a:buSzPct val="75000"/>
              <a:buFont typeface="Symbol" charset="2"/>
              <a:buChar char=""/>
            </a:pPr>
            <a:r>
              <a:rPr lang="es-ES"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ES"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ES"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media" Target="NULL" TargetMode="External"/><Relationship Id="rId2" Type="http://schemas.openxmlformats.org/officeDocument/2006/relationships/video" Target="file:///C:/Users/Abalar/Downloads/VID_20240415_124552%20(1).mp4" TargetMode="External"/><Relationship Id="rId1" Type="http://schemas.microsoft.com/office/2007/relationships/media" Target="NULL"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E4"/>
        </a:solidFill>
        <a:effectLst/>
      </p:bgPr>
    </p:bg>
    <p:spTree>
      <p:nvGrpSpPr>
        <p:cNvPr id="1" name=""/>
        <p:cNvGrpSpPr/>
        <p:nvPr/>
      </p:nvGrpSpPr>
      <p:grpSpPr>
        <a:xfrm>
          <a:off x="0" y="0"/>
          <a:ext cx="0" cy="0"/>
          <a:chOff x="0" y="0"/>
          <a:chExt cx="0" cy="0"/>
        </a:xfrm>
      </p:grpSpPr>
      <p:pic>
        <p:nvPicPr>
          <p:cNvPr id="41" name="Google Shape;107;p1"/>
          <p:cNvPicPr/>
          <p:nvPr/>
        </p:nvPicPr>
        <p:blipFill>
          <a:blip r:embed="rId2"/>
          <a:stretch/>
        </p:blipFill>
        <p:spPr>
          <a:xfrm>
            <a:off x="2669760" y="0"/>
            <a:ext cx="6852240" cy="68576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68" name="Google Shape;170;g21536c6cfde_0_11"/>
          <p:cNvSpPr/>
          <p:nvPr/>
        </p:nvSpPr>
        <p:spPr>
          <a:xfrm>
            <a:off x="1203840" y="1569240"/>
            <a:ext cx="9784080" cy="5418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31000"/>
              </a:lnSpc>
              <a:tabLst>
                <a:tab pos="0" algn="l"/>
              </a:tabLst>
            </a:pPr>
            <a:r>
              <a:rPr lang="es-ES" sz="1800" b="1" i="1" strike="noStrike" spc="-1">
                <a:solidFill>
                  <a:schemeClr val="dk1"/>
                </a:solidFill>
                <a:latin typeface="Montserrat"/>
                <a:ea typeface="Montserrat"/>
              </a:rPr>
              <a:t>2. Barra de apoyo para deslizar sobre las barras paralelas de la piscina</a:t>
            </a:r>
            <a:endParaRPr lang="es-ES" sz="1800" b="0" strike="noStrike" spc="-1">
              <a:solidFill>
                <a:srgbClr val="000000"/>
              </a:solidFill>
              <a:latin typeface="Arial"/>
            </a:endParaRPr>
          </a:p>
        </p:txBody>
      </p:sp>
      <p:sp>
        <p:nvSpPr>
          <p:cNvPr id="69" name="Google Shape;171;g21536c6cfde_0_11"/>
          <p:cNvSpPr/>
          <p:nvPr/>
        </p:nvSpPr>
        <p:spPr>
          <a:xfrm>
            <a:off x="1203840" y="2223000"/>
            <a:ext cx="2999520" cy="4568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s-ES" sz="1800" b="0" i="1" strike="noStrike" spc="-1">
                <a:solidFill>
                  <a:schemeClr val="dk1"/>
                </a:solidFill>
                <a:latin typeface="Montserrat"/>
                <a:ea typeface="Montserrat"/>
              </a:rPr>
              <a:t>Resultado final</a:t>
            </a:r>
            <a:endParaRPr lang="es-ES" sz="1800" b="0" strike="noStrike" spc="-1">
              <a:solidFill>
                <a:srgbClr val="000000"/>
              </a:solidFill>
              <a:latin typeface="Arial"/>
            </a:endParaRPr>
          </a:p>
        </p:txBody>
      </p:sp>
      <p:pic>
        <p:nvPicPr>
          <p:cNvPr id="70" name="Google Shape;172;g21536c6cfde_0_11"/>
          <p:cNvPicPr/>
          <p:nvPr/>
        </p:nvPicPr>
        <p:blipFill>
          <a:blip r:embed="rId5"/>
          <a:stretch/>
        </p:blipFill>
        <p:spPr>
          <a:xfrm>
            <a:off x="974160" y="3359160"/>
            <a:ext cx="2559240" cy="1919160"/>
          </a:xfrm>
          <a:prstGeom prst="rect">
            <a:avLst/>
          </a:prstGeom>
          <a:ln w="0">
            <a:noFill/>
          </a:ln>
        </p:spPr>
      </p:pic>
      <p:pic>
        <p:nvPicPr>
          <p:cNvPr id="71" name="Imagen 70">
            <a:hlinkClick r:id="" action="ppaction://media"/>
          </p:cNvPr>
          <p:cNvPicPr/>
          <p:nvPr>
            <a:videoFile r:link="rId2"/>
            <p:extLst>
              <p:ext uri="{DAA4B4D4-6D71-4841-9C94-3DE7FCFB9230}">
                <p14:media xmlns:p14="http://schemas.microsoft.com/office/powerpoint/2010/main" r:link="rId3"/>
              </p:ext>
            </p:extLst>
          </p:nvPr>
        </p:nvPicPr>
        <p:blipFill>
          <a:blip r:embed="rId6"/>
          <a:stretch>
            <a:fillRect/>
          </a:stretch>
        </p:blipFill>
        <p:spPr>
          <a:xfrm>
            <a:off x="4320000" y="2340000"/>
            <a:ext cx="7020000" cy="394884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73" name="Google Shape;179;g2e8dbb55513_0_31"/>
          <p:cNvSpPr/>
          <p:nvPr/>
        </p:nvSpPr>
        <p:spPr>
          <a:xfrm>
            <a:off x="1082520" y="1716840"/>
            <a:ext cx="8835840" cy="34678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31000"/>
              </a:lnSpc>
              <a:tabLst>
                <a:tab pos="0" algn="l"/>
              </a:tabLst>
            </a:pPr>
            <a:r>
              <a:rPr lang="es-ES" sz="1800" b="1" i="1" strike="noStrike" spc="-1">
                <a:solidFill>
                  <a:schemeClr val="dk1"/>
                </a:solidFill>
                <a:latin typeface="Montserrat"/>
                <a:ea typeface="Montserrat"/>
              </a:rPr>
              <a:t>3. Soporte impreso en 3D para apoyo del antebrazo en manillar de bicicleta</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Materiales:</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Bobina PLA impresión 3D</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Velcro</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Tornillos, tuercas y tuercas mariposa</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Goma eva</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Proceso:</a:t>
            </a: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Inicialmente la pieza se diseñó en dos bloques, uno principal sobre el que se apoya el antebrazo y otro más pequeño para abrazar el soporte al manillar mediante 4 tornillos.</a:t>
            </a:r>
            <a:endParaRPr lang="es-ES" sz="1800" b="0" strike="noStrike" spc="-1">
              <a:solidFill>
                <a:srgbClr val="000000"/>
              </a:solidFill>
              <a:latin typeface="Arial"/>
            </a:endParaRPr>
          </a:p>
        </p:txBody>
      </p:sp>
      <p:pic>
        <p:nvPicPr>
          <p:cNvPr id="74" name="Google Shape;180;g2e8dbb55513_0_31"/>
          <p:cNvPicPr/>
          <p:nvPr/>
        </p:nvPicPr>
        <p:blipFill>
          <a:blip r:embed="rId2"/>
          <a:stretch/>
        </p:blipFill>
        <p:spPr>
          <a:xfrm>
            <a:off x="9307080" y="2340000"/>
            <a:ext cx="2392920" cy="179460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76" name="Google Shape;186;g2e8dbb55513_0_63"/>
          <p:cNvSpPr/>
          <p:nvPr/>
        </p:nvSpPr>
        <p:spPr>
          <a:xfrm>
            <a:off x="1082520" y="1716840"/>
            <a:ext cx="8421120" cy="355284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31000"/>
              </a:lnSpc>
              <a:tabLst>
                <a:tab pos="0" algn="l"/>
              </a:tabLst>
            </a:pPr>
            <a:r>
              <a:rPr lang="es-ES" sz="1800" b="1" i="1" strike="noStrike" spc="-1">
                <a:solidFill>
                  <a:schemeClr val="dk1"/>
                </a:solidFill>
                <a:latin typeface="Montserrat"/>
                <a:ea typeface="Montserrat"/>
              </a:rPr>
              <a:t>3. Soporte impreso en 3D para apoyo del antebrazo en manillar de bicicleta</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Proceso:</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Durante la visita a ASPACE se sugirieron mejoras imprescindibles:</a:t>
            </a:r>
            <a:endParaRPr lang="es-ES" sz="1800" b="0" strike="noStrike" spc="-1">
              <a:solidFill>
                <a:srgbClr val="000000"/>
              </a:solidFill>
              <a:latin typeface="Arial"/>
            </a:endParaRPr>
          </a:p>
          <a:p>
            <a:pPr marL="914400" lvl="1"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el soporte debe tener cierto grado de rotación para adaptarse a las necesidades de cada usuario</a:t>
            </a:r>
            <a:endParaRPr lang="es-ES" sz="1800" b="0" strike="noStrike" spc="-1">
              <a:solidFill>
                <a:srgbClr val="000000"/>
              </a:solidFill>
              <a:latin typeface="Arial"/>
            </a:endParaRPr>
          </a:p>
          <a:p>
            <a:pPr marL="914400" lvl="1"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perfilar los cantos, solo bordes romos</a:t>
            </a:r>
            <a:endParaRPr lang="es-ES" sz="1800" b="0" strike="noStrike" spc="-1">
              <a:solidFill>
                <a:srgbClr val="000000"/>
              </a:solidFill>
              <a:latin typeface="Arial"/>
            </a:endParaRPr>
          </a:p>
          <a:p>
            <a:pPr marL="914400" lvl="1"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recubrir con goma eva las zonas en contacto</a:t>
            </a:r>
            <a:endParaRPr lang="es-ES" sz="1800" b="0" strike="noStrike" spc="-1">
              <a:solidFill>
                <a:srgbClr val="000000"/>
              </a:solidFill>
              <a:latin typeface="Arial"/>
            </a:endParaRPr>
          </a:p>
          <a:p>
            <a:pPr marL="914400" lvl="1"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reducir la longitud de los tornillos para evitar lesiones en las piernas y sustituir tuercas con mariposas para facilitar el desmontaje </a:t>
            </a:r>
            <a:endParaRPr lang="es-ES" sz="1800" b="0" strike="noStrike" spc="-1">
              <a:solidFill>
                <a:srgbClr val="000000"/>
              </a:solidFill>
              <a:latin typeface="Arial"/>
            </a:endParaRPr>
          </a:p>
          <a:p>
            <a:pPr marL="914400" lvl="1"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sustituir las correas y hebillas por velcro</a:t>
            </a:r>
            <a:endParaRPr lang="es-ES" sz="1800" b="0" strike="noStrike" spc="-1">
              <a:solidFill>
                <a:srgbClr val="000000"/>
              </a:solidFill>
              <a:latin typeface="Arial"/>
            </a:endParaRPr>
          </a:p>
        </p:txBody>
      </p:sp>
      <p:pic>
        <p:nvPicPr>
          <p:cNvPr id="77" name="Google Shape;187;g2e8dbb55513_0_63"/>
          <p:cNvPicPr/>
          <p:nvPr/>
        </p:nvPicPr>
        <p:blipFill>
          <a:blip r:embed="rId2"/>
          <a:stretch/>
        </p:blipFill>
        <p:spPr>
          <a:xfrm>
            <a:off x="9503640" y="2404800"/>
            <a:ext cx="2397960" cy="1798560"/>
          </a:xfrm>
          <a:prstGeom prst="rect">
            <a:avLst/>
          </a:prstGeom>
          <a:ln w="0">
            <a:noFill/>
          </a:ln>
        </p:spPr>
      </p:pic>
      <p:pic>
        <p:nvPicPr>
          <p:cNvPr id="78" name="Google Shape;188;g2e8dbb55513_0_63"/>
          <p:cNvPicPr/>
          <p:nvPr/>
        </p:nvPicPr>
        <p:blipFill>
          <a:blip r:embed="rId3"/>
          <a:stretch/>
        </p:blipFill>
        <p:spPr>
          <a:xfrm>
            <a:off x="9566280" y="451440"/>
            <a:ext cx="2273040" cy="1704600"/>
          </a:xfrm>
          <a:prstGeom prst="rect">
            <a:avLst/>
          </a:prstGeom>
          <a:ln w="0">
            <a:noFill/>
          </a:ln>
        </p:spPr>
      </p:pic>
      <p:pic>
        <p:nvPicPr>
          <p:cNvPr id="79" name="Google Shape;189;g2e8dbb55513_0_63"/>
          <p:cNvPicPr/>
          <p:nvPr/>
        </p:nvPicPr>
        <p:blipFill>
          <a:blip r:embed="rId4"/>
          <a:stretch/>
        </p:blipFill>
        <p:spPr>
          <a:xfrm>
            <a:off x="9201600" y="4451760"/>
            <a:ext cx="2789640" cy="20923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990720" y="51768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81" name="Google Shape;195;g21536c6cfde_0_1"/>
          <p:cNvSpPr/>
          <p:nvPr/>
        </p:nvSpPr>
        <p:spPr>
          <a:xfrm>
            <a:off x="1133280" y="1670760"/>
            <a:ext cx="9853920" cy="11754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31000"/>
              </a:lnSpc>
              <a:tabLst>
                <a:tab pos="0" algn="l"/>
              </a:tabLst>
            </a:pPr>
            <a:r>
              <a:rPr lang="es-ES" sz="1800" b="1" i="1" strike="noStrike" spc="-1">
                <a:solidFill>
                  <a:schemeClr val="dk1"/>
                </a:solidFill>
                <a:latin typeface="Montserrat"/>
                <a:ea typeface="Montserrat"/>
              </a:rPr>
              <a:t>3. Soporte impreso en 3D para apoyo del antebrazo en manillar de bicicleta</a:t>
            </a:r>
            <a:endParaRPr lang="es-ES" sz="1800" b="0" strike="noStrike" spc="-1">
              <a:solidFill>
                <a:srgbClr val="000000"/>
              </a:solidFill>
              <a:latin typeface="Arial"/>
            </a:endParaRPr>
          </a:p>
          <a:p>
            <a:pPr>
              <a:lnSpc>
                <a:spcPct val="131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Resultado final</a:t>
            </a:r>
            <a:endParaRPr lang="es-ES" sz="1800" b="0" strike="noStrike" spc="-1">
              <a:solidFill>
                <a:srgbClr val="000000"/>
              </a:solidFill>
              <a:latin typeface="Arial"/>
            </a:endParaRPr>
          </a:p>
        </p:txBody>
      </p:sp>
      <p:pic>
        <p:nvPicPr>
          <p:cNvPr id="82" name="Google Shape;196;g21536c6cfde_0_1"/>
          <p:cNvPicPr/>
          <p:nvPr/>
        </p:nvPicPr>
        <p:blipFill>
          <a:blip r:embed="rId2"/>
          <a:stretch/>
        </p:blipFill>
        <p:spPr>
          <a:xfrm>
            <a:off x="1794240" y="2948400"/>
            <a:ext cx="4717440" cy="3538080"/>
          </a:xfrm>
          <a:prstGeom prst="rect">
            <a:avLst/>
          </a:prstGeom>
          <a:ln w="0">
            <a:noFill/>
          </a:ln>
        </p:spPr>
      </p:pic>
      <p:pic>
        <p:nvPicPr>
          <p:cNvPr id="83" name="Google Shape;197;g21536c6cfde_0_1"/>
          <p:cNvPicPr/>
          <p:nvPr/>
        </p:nvPicPr>
        <p:blipFill>
          <a:blip r:embed="rId3"/>
          <a:stretch/>
        </p:blipFill>
        <p:spPr>
          <a:xfrm>
            <a:off x="6944760" y="2948400"/>
            <a:ext cx="4717440" cy="353808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oogle Shape;202;p6"/>
          <p:cNvPicPr/>
          <p:nvPr/>
        </p:nvPicPr>
        <p:blipFill>
          <a:blip r:embed="rId2"/>
          <a:stretch/>
        </p:blipFill>
        <p:spPr>
          <a:xfrm>
            <a:off x="0" y="-569160"/>
            <a:ext cx="12385440" cy="756252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Equipo Talentos Inclusivos en el Centro</a:t>
            </a:r>
            <a:endParaRPr lang="es-ES" sz="4400" b="0" strike="noStrike" spc="-1">
              <a:solidFill>
                <a:srgbClr val="000000"/>
              </a:solidFill>
              <a:latin typeface="Arial"/>
            </a:endParaRPr>
          </a:p>
        </p:txBody>
      </p:sp>
      <p:sp>
        <p:nvSpPr>
          <p:cNvPr id="43" name="Google Shape;113;p2"/>
          <p:cNvSpPr/>
          <p:nvPr/>
        </p:nvSpPr>
        <p:spPr>
          <a:xfrm>
            <a:off x="1147680" y="2155320"/>
            <a:ext cx="8835840" cy="11689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marL="12600" algn="ctr">
              <a:lnSpc>
                <a:spcPct val="131000"/>
              </a:lnSpc>
              <a:tabLst>
                <a:tab pos="0" algn="l"/>
              </a:tabLst>
            </a:pPr>
            <a:r>
              <a:rPr lang="es-ES" sz="1800" b="1" i="1" strike="noStrike" spc="-1">
                <a:solidFill>
                  <a:schemeClr val="dk1"/>
                </a:solidFill>
                <a:latin typeface="Montserrat"/>
                <a:ea typeface="Montserrat"/>
              </a:rPr>
              <a:t>IES Breamo (Pontedeume - A Coruña)</a:t>
            </a:r>
            <a:endParaRPr lang="es-ES" sz="1800" b="0" strike="noStrike" spc="-1">
              <a:solidFill>
                <a:srgbClr val="000000"/>
              </a:solidFill>
              <a:latin typeface="Arial"/>
            </a:endParaRPr>
          </a:p>
          <a:p>
            <a:pPr marL="12600" algn="ctr">
              <a:lnSpc>
                <a:spcPct val="131000"/>
              </a:lnSpc>
              <a:tabLst>
                <a:tab pos="0" algn="l"/>
              </a:tabLst>
            </a:pPr>
            <a:r>
              <a:rPr lang="es-ES" sz="1800" b="0" i="1" strike="noStrike" spc="-1">
                <a:solidFill>
                  <a:schemeClr val="dk1"/>
                </a:solidFill>
                <a:latin typeface="Montserrat"/>
                <a:ea typeface="Montserrat"/>
              </a:rPr>
              <a:t>Profesorado del departamento de Tecnología</a:t>
            </a:r>
            <a:endParaRPr lang="es-ES" sz="1800" b="0" strike="noStrike" spc="-1">
              <a:solidFill>
                <a:srgbClr val="000000"/>
              </a:solidFill>
              <a:latin typeface="Arial"/>
            </a:endParaRPr>
          </a:p>
          <a:p>
            <a:pPr marL="12600" algn="ctr">
              <a:lnSpc>
                <a:spcPct val="131000"/>
              </a:lnSpc>
              <a:tabLst>
                <a:tab pos="0" algn="l"/>
              </a:tabLst>
            </a:pPr>
            <a:r>
              <a:rPr lang="es-ES" sz="1800" b="0" i="1" strike="noStrike" spc="-1">
                <a:solidFill>
                  <a:schemeClr val="dk1"/>
                </a:solidFill>
                <a:latin typeface="Montserrat"/>
                <a:ea typeface="Montserrat"/>
              </a:rPr>
              <a:t>7 alumnos de Tecnología e Ingeniería de 1º de Bachillerato</a:t>
            </a:r>
            <a:endParaRPr lang="es-ES" sz="18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Google Shape;118;p3"/>
          <p:cNvSpPr/>
          <p:nvPr/>
        </p:nvSpPr>
        <p:spPr>
          <a:xfrm>
            <a:off x="990720" y="517680"/>
            <a:ext cx="10515240" cy="132516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nSpc>
                <a:spcPct val="90000"/>
              </a:lnSpc>
              <a:tabLst>
                <a:tab pos="0" algn="l"/>
              </a:tabLst>
            </a:pPr>
            <a:r>
              <a:rPr lang="es-ES" sz="4400" b="0" strike="noStrike" spc="-1">
                <a:solidFill>
                  <a:schemeClr val="dk1"/>
                </a:solidFill>
                <a:latin typeface="Montserrat"/>
                <a:ea typeface="Montserrat"/>
              </a:rPr>
              <a:t>¿Qué nos ha aportado el proyecto Talentos Inclusivos?</a:t>
            </a:r>
            <a:endParaRPr lang="es-ES" sz="4400" b="0" strike="noStrike" spc="-1">
              <a:solidFill>
                <a:srgbClr val="000000"/>
              </a:solidFill>
              <a:latin typeface="Arial"/>
            </a:endParaRPr>
          </a:p>
        </p:txBody>
      </p:sp>
      <p:sp>
        <p:nvSpPr>
          <p:cNvPr id="45" name="Google Shape;119;p3"/>
          <p:cNvSpPr/>
          <p:nvPr/>
        </p:nvSpPr>
        <p:spPr>
          <a:xfrm>
            <a:off x="1147680" y="2155320"/>
            <a:ext cx="9577800" cy="3595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just">
              <a:lnSpc>
                <a:spcPct val="100000"/>
              </a:lnSpc>
              <a:spcBef>
                <a:spcPts val="1199"/>
              </a:spcBef>
              <a:tabLst>
                <a:tab pos="0" algn="l"/>
              </a:tabLst>
            </a:pPr>
            <a:r>
              <a:rPr lang="es-ES" sz="1800" b="0" i="1" strike="noStrike" spc="-1">
                <a:solidFill>
                  <a:schemeClr val="dk1"/>
                </a:solidFill>
                <a:latin typeface="Montserrat"/>
                <a:ea typeface="Montserrat"/>
              </a:rPr>
              <a:t>Tanto a profesorado como a alumnado participante nos ha acercado a la realidad vivida por la personas con Parálisis Cerebral en su vida diaria.</a:t>
            </a:r>
            <a:endParaRPr lang="es-ES" sz="1800" b="0" strike="noStrike" spc="-1">
              <a:solidFill>
                <a:srgbClr val="000000"/>
              </a:solidFill>
              <a:latin typeface="Arial"/>
            </a:endParaRPr>
          </a:p>
          <a:p>
            <a:pPr algn="just">
              <a:lnSpc>
                <a:spcPct val="100000"/>
              </a:lnSpc>
              <a:spcBef>
                <a:spcPts val="1199"/>
              </a:spcBef>
              <a:tabLst>
                <a:tab pos="0" algn="l"/>
              </a:tabLst>
            </a:pPr>
            <a:r>
              <a:rPr lang="es-ES" sz="1800" b="0" i="1" strike="noStrike" spc="-1">
                <a:solidFill>
                  <a:schemeClr val="dk1"/>
                </a:solidFill>
                <a:latin typeface="Montserrat"/>
                <a:ea typeface="Montserrat"/>
              </a:rPr>
              <a:t>Diseñar, construir, programar… objetos útiles que van a facilitar la vida a personas reales y que han conocido nos ha fomentado valores como la solidaridad, empatía, esfuerzo, humildad y trabajo en equipo. </a:t>
            </a:r>
            <a:endParaRPr lang="es-ES" sz="1800" b="0" strike="noStrike" spc="-1">
              <a:solidFill>
                <a:srgbClr val="000000"/>
              </a:solidFill>
              <a:latin typeface="Arial"/>
            </a:endParaRPr>
          </a:p>
          <a:p>
            <a:pPr algn="just">
              <a:lnSpc>
                <a:spcPct val="100000"/>
              </a:lnSpc>
              <a:spcBef>
                <a:spcPts val="1199"/>
              </a:spcBef>
              <a:tabLst>
                <a:tab pos="0" algn="l"/>
              </a:tabLst>
            </a:pPr>
            <a:r>
              <a:rPr lang="es-ES" sz="1800" b="0" i="1" strike="noStrike" spc="-1">
                <a:solidFill>
                  <a:schemeClr val="dk1"/>
                </a:solidFill>
                <a:latin typeface="Montserrat"/>
                <a:ea typeface="Montserrat"/>
              </a:rPr>
              <a:t>El proyecto ha conseguido acercar la tecnología y la ciencia a alumnado no universitario promoviendo vocaciones STEM (Ciencia, Tecnología, Ingeniería y Matemáticas), haciéndolos partícipes de proyectos tecnológicos de utilidad social y de sostenibilidad visibilizando a las personas con Parálisis Cerebral.</a:t>
            </a:r>
            <a:endParaRPr lang="es-ES" sz="1800" b="0" strike="noStrike" spc="-1">
              <a:solidFill>
                <a:srgbClr val="000000"/>
              </a:solidFill>
              <a:latin typeface="Arial"/>
            </a:endParaRPr>
          </a:p>
          <a:p>
            <a:pPr marL="12600" algn="ctr">
              <a:lnSpc>
                <a:spcPct val="131000"/>
              </a:lnSpc>
              <a:tabLst>
                <a:tab pos="0" algn="l"/>
              </a:tabLst>
            </a:pPr>
            <a:endParaRPr lang="es-ES" sz="1800" b="0" strike="noStrike" spc="-1">
              <a:solidFill>
                <a:srgbClr val="000000"/>
              </a:solidFill>
              <a:latin typeface="Arial"/>
            </a:endParaRPr>
          </a:p>
          <a:p>
            <a:pPr marL="12600" algn="ctr">
              <a:lnSpc>
                <a:spcPct val="131000"/>
              </a:lnSpc>
              <a:spcBef>
                <a:spcPts val="99"/>
              </a:spcBef>
              <a:tabLst>
                <a:tab pos="0" algn="l"/>
              </a:tabLst>
            </a:pPr>
            <a:endParaRPr lang="es-ES" sz="180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fontScale="96604"/>
          </a:bodyPr>
          <a:lstStyle/>
          <a:p>
            <a:pPr indent="0">
              <a:lnSpc>
                <a:spcPct val="90000"/>
              </a:lnSpc>
              <a:buNone/>
              <a:tabLst>
                <a:tab pos="0" algn="l"/>
              </a:tabLst>
            </a:pPr>
            <a:r>
              <a:rPr lang="es-ES" sz="4400" b="0" strike="noStrike" spc="-1">
                <a:solidFill>
                  <a:schemeClr val="dk1"/>
                </a:solidFill>
                <a:latin typeface="Montserrat"/>
                <a:ea typeface="Montserrat"/>
              </a:rPr>
              <a:t>Retos seleccionados</a:t>
            </a:r>
            <a:br>
              <a:rPr sz="4400"/>
            </a:br>
            <a:endParaRPr lang="es-ES" sz="4400" b="0" strike="noStrike" spc="-1">
              <a:solidFill>
                <a:srgbClr val="000000"/>
              </a:solidFill>
              <a:latin typeface="Arial"/>
            </a:endParaRPr>
          </a:p>
        </p:txBody>
      </p:sp>
      <p:sp>
        <p:nvSpPr>
          <p:cNvPr id="47" name="Google Shape;125;p4"/>
          <p:cNvSpPr/>
          <p:nvPr/>
        </p:nvSpPr>
        <p:spPr>
          <a:xfrm>
            <a:off x="1147680" y="2155320"/>
            <a:ext cx="9650520" cy="22467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marL="457200" indent="-343080" algn="ctr">
              <a:lnSpc>
                <a:spcPct val="131000"/>
              </a:lnSpc>
              <a:buClr>
                <a:srgbClr val="2E4663"/>
              </a:buClr>
              <a:buFont typeface="Montserrat"/>
              <a:buAutoNum type="arabicPeriod"/>
            </a:pPr>
            <a:r>
              <a:rPr lang="es-ES" sz="1800" b="0" i="1" strike="noStrike" spc="-1">
                <a:solidFill>
                  <a:schemeClr val="dk1"/>
                </a:solidFill>
                <a:latin typeface="Montserrat"/>
                <a:ea typeface="Montserrat"/>
              </a:rPr>
              <a:t>Plataforma de PVC para la piscina de ASPACE</a:t>
            </a:r>
            <a:endParaRPr lang="es-ES" sz="1800" b="0" strike="noStrike" spc="-1">
              <a:solidFill>
                <a:srgbClr val="000000"/>
              </a:solidFill>
              <a:latin typeface="Arial"/>
            </a:endParaRPr>
          </a:p>
          <a:p>
            <a:pPr algn="ctr">
              <a:lnSpc>
                <a:spcPct val="131000"/>
              </a:lnSpc>
              <a:tabLst>
                <a:tab pos="0" algn="l"/>
              </a:tabLst>
            </a:pPr>
            <a:endParaRPr lang="es-ES" sz="1800" b="0" strike="noStrike" spc="-1">
              <a:solidFill>
                <a:srgbClr val="000000"/>
              </a:solidFill>
              <a:latin typeface="Arial"/>
            </a:endParaRPr>
          </a:p>
          <a:p>
            <a:pPr marL="914400" indent="-343080" algn="ctr">
              <a:lnSpc>
                <a:spcPct val="131000"/>
              </a:lnSpc>
              <a:buClr>
                <a:srgbClr val="2E4663"/>
              </a:buClr>
              <a:buFont typeface="Montserrat"/>
              <a:buAutoNum type="arabicPeriod"/>
              <a:tabLst>
                <a:tab pos="0" algn="l"/>
              </a:tabLst>
            </a:pPr>
            <a:r>
              <a:rPr lang="es-ES" sz="1800" b="0" i="1" strike="noStrike" spc="-1">
                <a:solidFill>
                  <a:schemeClr val="dk1"/>
                </a:solidFill>
                <a:latin typeface="Montserrat"/>
                <a:ea typeface="Montserrat"/>
              </a:rPr>
              <a:t>Barra de apoyo para deslizar sobre las barras paralelas de la piscina</a:t>
            </a:r>
            <a:endParaRPr lang="es-ES" sz="1800" b="0" strike="noStrike" spc="-1">
              <a:solidFill>
                <a:srgbClr val="000000"/>
              </a:solidFill>
              <a:latin typeface="Arial"/>
            </a:endParaRPr>
          </a:p>
          <a:p>
            <a:pPr marL="914400" algn="ctr">
              <a:lnSpc>
                <a:spcPct val="131000"/>
              </a:lnSpc>
              <a:tabLst>
                <a:tab pos="0" algn="l"/>
              </a:tabLst>
            </a:pPr>
            <a:endParaRPr lang="es-ES" sz="1800" b="0" strike="noStrike" spc="-1">
              <a:solidFill>
                <a:srgbClr val="000000"/>
              </a:solidFill>
              <a:latin typeface="Arial"/>
            </a:endParaRPr>
          </a:p>
          <a:p>
            <a:pPr marL="914400" indent="-343080" algn="ctr">
              <a:lnSpc>
                <a:spcPct val="131000"/>
              </a:lnSpc>
              <a:buClr>
                <a:srgbClr val="2E4663"/>
              </a:buClr>
              <a:buFont typeface="Montserrat"/>
              <a:buAutoNum type="arabicPeriod"/>
              <a:tabLst>
                <a:tab pos="0" algn="l"/>
              </a:tabLst>
            </a:pPr>
            <a:r>
              <a:rPr lang="es-ES" sz="1800" b="0" i="1" strike="noStrike" spc="-1">
                <a:solidFill>
                  <a:schemeClr val="dk1"/>
                </a:solidFill>
                <a:latin typeface="Montserrat"/>
                <a:ea typeface="Montserrat"/>
              </a:rPr>
              <a:t>Soporte impreso en 3D para apoyo del antebrazo en manillar de bicicleta</a:t>
            </a:r>
            <a:endParaRPr lang="es-ES" sz="1800" b="0" strike="noStrike" spc="-1">
              <a:solidFill>
                <a:srgbClr val="000000"/>
              </a:solidFill>
              <a:latin typeface="Arial"/>
            </a:endParaRPr>
          </a:p>
          <a:p>
            <a:pPr marL="12600" algn="ctr">
              <a:lnSpc>
                <a:spcPct val="131000"/>
              </a:lnSpc>
              <a:tabLst>
                <a:tab pos="0" algn="l"/>
              </a:tabLst>
            </a:pPr>
            <a:endParaRPr lang="es-ES" sz="18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49" name="Google Shape;131;p5"/>
          <p:cNvSpPr/>
          <p:nvPr/>
        </p:nvSpPr>
        <p:spPr>
          <a:xfrm>
            <a:off x="1082520" y="1716840"/>
            <a:ext cx="8835840" cy="44802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marL="457200" indent="-343080">
              <a:lnSpc>
                <a:spcPct val="100000"/>
              </a:lnSpc>
              <a:buClr>
                <a:srgbClr val="2E4663"/>
              </a:buClr>
              <a:buFont typeface="Montserrat"/>
              <a:buAutoNum type="arabicPeriod"/>
            </a:pPr>
            <a:r>
              <a:rPr lang="es-ES" sz="1800" b="1" i="1" strike="noStrike" spc="-1">
                <a:solidFill>
                  <a:schemeClr val="dk1"/>
                </a:solidFill>
                <a:latin typeface="Montserrat"/>
                <a:ea typeface="Montserrat"/>
              </a:rPr>
              <a:t>Plataforma de PVC para la piscina de Aspace</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Materiales:</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Tabla de PVC</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Patas de acero inoxidable</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Tornillos de acero inoxidable</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Pintura minio antioxidante</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Proceso:</a:t>
            </a: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Para la realización del proyecto se seleccionó un tablón de PVC por su resistencia al agua clorada y densidad que asegura tanto su sumergibilidad  como su manipulación.</a:t>
            </a:r>
            <a:endParaRPr lang="es-ES" sz="1800" b="0" strike="noStrike" spc="-1">
              <a:solidFill>
                <a:srgbClr val="000000"/>
              </a:solidFill>
              <a:latin typeface="Arial"/>
            </a:endParaRPr>
          </a:p>
          <a:p>
            <a:pPr marL="457200" algn="just">
              <a:lnSpc>
                <a:spcPct val="100000"/>
              </a:lnSpc>
              <a:tabLst>
                <a:tab pos="0" algn="l"/>
              </a:tabLst>
            </a:pP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Después de visitar ASPACE, tomar medidas y escuchar las necesidades de los usuarios de la piscina se encargó a fábrica el tablón de PVC con las medidas precisas. </a:t>
            </a:r>
            <a:endParaRPr lang="es-ES" sz="1800" b="0" strike="noStrike" spc="-1">
              <a:solidFill>
                <a:srgbClr val="000000"/>
              </a:solidFill>
              <a:latin typeface="Arial"/>
            </a:endParaRPr>
          </a:p>
        </p:txBody>
      </p:sp>
      <p:pic>
        <p:nvPicPr>
          <p:cNvPr id="50" name="Google Shape;132;p5"/>
          <p:cNvPicPr/>
          <p:nvPr/>
        </p:nvPicPr>
        <p:blipFill>
          <a:blip r:embed="rId2"/>
          <a:stretch/>
        </p:blipFill>
        <p:spPr>
          <a:xfrm>
            <a:off x="10032120" y="3574800"/>
            <a:ext cx="1801800" cy="2402280"/>
          </a:xfrm>
          <a:prstGeom prst="rect">
            <a:avLst/>
          </a:prstGeom>
          <a:ln w="0">
            <a:noFill/>
          </a:ln>
        </p:spPr>
      </p:pic>
      <p:pic>
        <p:nvPicPr>
          <p:cNvPr id="51" name="Google Shape;133;p5"/>
          <p:cNvPicPr/>
          <p:nvPr/>
        </p:nvPicPr>
        <p:blipFill>
          <a:blip r:embed="rId3"/>
          <a:stretch/>
        </p:blipFill>
        <p:spPr>
          <a:xfrm>
            <a:off x="8114040" y="1520280"/>
            <a:ext cx="1713600" cy="22852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53" name="Google Shape;139;g2e8dbb55513_0_2"/>
          <p:cNvSpPr/>
          <p:nvPr/>
        </p:nvSpPr>
        <p:spPr>
          <a:xfrm>
            <a:off x="1082520" y="1716840"/>
            <a:ext cx="7855920" cy="440100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marL="457200" indent="-343080">
              <a:lnSpc>
                <a:spcPct val="100000"/>
              </a:lnSpc>
              <a:buClr>
                <a:srgbClr val="2E4663"/>
              </a:buClr>
              <a:buFont typeface="Montserrat"/>
              <a:buAutoNum type="arabicPeriod"/>
            </a:pPr>
            <a:r>
              <a:rPr lang="es-ES" sz="1800" b="1" i="1" strike="noStrike" spc="-1">
                <a:solidFill>
                  <a:schemeClr val="dk1"/>
                </a:solidFill>
                <a:latin typeface="Montserrat"/>
                <a:ea typeface="Montserrat"/>
              </a:rPr>
              <a:t>Plataforma de PVC para la piscina de Aspace</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Proceso:</a:t>
            </a: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Para evitar lesiones se suavizaron los cantos utilizando la lijadora eléctrica y los orificios de los anclajes fueron avellanados.</a:t>
            </a:r>
            <a:endParaRPr lang="es-ES" sz="1800" b="0" strike="noStrike" spc="-1">
              <a:solidFill>
                <a:srgbClr val="000000"/>
              </a:solidFill>
              <a:latin typeface="Arial"/>
            </a:endParaRPr>
          </a:p>
          <a:p>
            <a:pPr algn="just">
              <a:lnSpc>
                <a:spcPct val="131000"/>
              </a:lnSpc>
              <a:spcBef>
                <a:spcPts val="99"/>
              </a:spcBef>
              <a:tabLst>
                <a:tab pos="0" algn="l"/>
              </a:tabLst>
            </a:pP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Aunque las patas eran de acero inoxidable durante el montaje se observó picaduras y corrosión después de la primera sumersión por lo que se le dió una capa de minio antioxidante.</a:t>
            </a:r>
            <a:endParaRPr lang="es-ES" sz="1800" b="0" strike="noStrike" spc="-1">
              <a:solidFill>
                <a:srgbClr val="000000"/>
              </a:solidFill>
              <a:latin typeface="Arial"/>
            </a:endParaRPr>
          </a:p>
          <a:p>
            <a:pPr marL="457200" algn="just">
              <a:lnSpc>
                <a:spcPct val="100000"/>
              </a:lnSpc>
              <a:tabLst>
                <a:tab pos="0" algn="l"/>
              </a:tabLst>
            </a:pP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Al finalizar la construcción se pasó el decapador a la plataforma para eliminar los arañazos. Se comprobó en la piscina que no era necesario ningún elemento antideslizante.</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31000"/>
              </a:lnSpc>
              <a:spcBef>
                <a:spcPts val="99"/>
              </a:spcBef>
              <a:tabLst>
                <a:tab pos="0" algn="l"/>
              </a:tabLst>
            </a:pPr>
            <a:endParaRPr lang="es-ES" sz="1800" b="0" strike="noStrike" spc="-1">
              <a:solidFill>
                <a:srgbClr val="000000"/>
              </a:solidFill>
              <a:latin typeface="Arial"/>
            </a:endParaRPr>
          </a:p>
        </p:txBody>
      </p:sp>
      <p:pic>
        <p:nvPicPr>
          <p:cNvPr id="54" name="Google Shape;140;g2e8dbb55513_0_2"/>
          <p:cNvPicPr/>
          <p:nvPr/>
        </p:nvPicPr>
        <p:blipFill>
          <a:blip r:embed="rId2"/>
          <a:stretch/>
        </p:blipFill>
        <p:spPr>
          <a:xfrm>
            <a:off x="9511560" y="3701880"/>
            <a:ext cx="1968120" cy="2624400"/>
          </a:xfrm>
          <a:prstGeom prst="rect">
            <a:avLst/>
          </a:prstGeom>
          <a:ln w="0">
            <a:noFill/>
          </a:ln>
        </p:spPr>
      </p:pic>
      <p:pic>
        <p:nvPicPr>
          <p:cNvPr id="55" name="Google Shape;141;g2e8dbb55513_0_2"/>
          <p:cNvPicPr/>
          <p:nvPr/>
        </p:nvPicPr>
        <p:blipFill>
          <a:blip r:embed="rId3"/>
          <a:srcRect l="11447" t="11046"/>
          <a:stretch/>
        </p:blipFill>
        <p:spPr>
          <a:xfrm>
            <a:off x="9054720" y="1529640"/>
            <a:ext cx="2669760" cy="201168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57" name="Google Shape;147;g2e8dbb55513_0_15"/>
          <p:cNvSpPr/>
          <p:nvPr/>
        </p:nvSpPr>
        <p:spPr>
          <a:xfrm>
            <a:off x="1082520" y="1716840"/>
            <a:ext cx="8835840" cy="14626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marL="457200" indent="-343080">
              <a:lnSpc>
                <a:spcPct val="100000"/>
              </a:lnSpc>
              <a:buClr>
                <a:srgbClr val="2E4663"/>
              </a:buClr>
              <a:buFont typeface="Montserrat"/>
              <a:buAutoNum type="arabicPeriod"/>
            </a:pPr>
            <a:r>
              <a:rPr lang="es-ES" sz="1800" b="1" i="1" strike="noStrike" spc="-1">
                <a:solidFill>
                  <a:schemeClr val="dk1"/>
                </a:solidFill>
                <a:latin typeface="Montserrat"/>
                <a:ea typeface="Montserrat"/>
              </a:rPr>
              <a:t>Plataforma de PVC para la piscina de Aspace</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Resultado final</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p:txBody>
      </p:sp>
      <p:pic>
        <p:nvPicPr>
          <p:cNvPr id="58" name="Google Shape;149;g2e8dbb55513_0_15"/>
          <p:cNvPicPr/>
          <p:nvPr/>
        </p:nvPicPr>
        <p:blipFill>
          <a:blip r:embed="rId4"/>
          <a:stretch/>
        </p:blipFill>
        <p:spPr>
          <a:xfrm>
            <a:off x="2040480" y="3194280"/>
            <a:ext cx="3775680" cy="2831760"/>
          </a:xfrm>
          <a:prstGeom prst="rect">
            <a:avLst/>
          </a:prstGeom>
          <a:ln w="0">
            <a:noFill/>
          </a:ln>
        </p:spPr>
      </p:pic>
      <p:pic>
        <p:nvPicPr>
          <p:cNvPr id="59" name="Imagen 58">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740000" y="1525320"/>
            <a:ext cx="2520000" cy="448128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61" name="Google Shape;155;g2e8dbb55513_0_24"/>
          <p:cNvSpPr/>
          <p:nvPr/>
        </p:nvSpPr>
        <p:spPr>
          <a:xfrm>
            <a:off x="1082520" y="1716840"/>
            <a:ext cx="8835840" cy="4650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31000"/>
              </a:lnSpc>
              <a:tabLst>
                <a:tab pos="0" algn="l"/>
              </a:tabLst>
            </a:pPr>
            <a:r>
              <a:rPr lang="es-ES" sz="1800" b="1" i="1" strike="noStrike" spc="-1">
                <a:solidFill>
                  <a:schemeClr val="dk1"/>
                </a:solidFill>
                <a:latin typeface="Montserrat"/>
                <a:ea typeface="Montserrat"/>
              </a:rPr>
              <a:t>2. Barra de apoyo para deslizar sobre las </a:t>
            </a:r>
            <a:endParaRPr lang="es-ES" sz="1800" b="0" strike="noStrike" spc="-1">
              <a:solidFill>
                <a:srgbClr val="000000"/>
              </a:solidFill>
              <a:latin typeface="Arial"/>
            </a:endParaRPr>
          </a:p>
          <a:p>
            <a:pPr>
              <a:lnSpc>
                <a:spcPct val="131000"/>
              </a:lnSpc>
              <a:tabLst>
                <a:tab pos="0" algn="l"/>
              </a:tabLst>
            </a:pPr>
            <a:r>
              <a:rPr lang="es-ES" sz="1800" b="1" i="1" strike="noStrike" spc="-1">
                <a:solidFill>
                  <a:schemeClr val="dk1"/>
                </a:solidFill>
                <a:latin typeface="Montserrat"/>
                <a:ea typeface="Montserrat"/>
              </a:rPr>
              <a:t>barras paralelas de la piscina</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Materiales:</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Tubos y codos PVC </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Correas y hebillas</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Pegamento PVC</a:t>
            </a:r>
            <a:endParaRPr lang="es-ES" sz="1800" b="0" strike="noStrike" spc="-1">
              <a:solidFill>
                <a:srgbClr val="000000"/>
              </a:solidFill>
              <a:latin typeface="Arial"/>
            </a:endParaRPr>
          </a:p>
          <a:p>
            <a:pPr marL="457200" indent="-343080">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Bobina PLA impresión 3D</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Proceso:</a:t>
            </a: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Inicialmente se propuso el aluminio para la construcción de la barra pero, al igual que la plataforma, se decantó por el PVC por su resistencia a la corrosión, ligereza y facilidad de ensamblado.</a:t>
            </a:r>
            <a:endParaRPr lang="es-ES" sz="1800" b="0" strike="noStrike" spc="-1">
              <a:solidFill>
                <a:srgbClr val="000000"/>
              </a:solidFill>
              <a:latin typeface="Arial"/>
            </a:endParaRPr>
          </a:p>
          <a:p>
            <a:pPr marL="457200" algn="just">
              <a:lnSpc>
                <a:spcPct val="100000"/>
              </a:lnSpc>
              <a:tabLst>
                <a:tab pos="0" algn="l"/>
              </a:tabLst>
            </a:pP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Los tubos de PVC se cortaron con sierra de arco y las </a:t>
            </a:r>
            <a:r>
              <a:rPr lang="es-ES" sz="1800" b="0" i="1" strike="noStrike" spc="-1">
                <a:solidFill>
                  <a:schemeClr val="dk1"/>
                </a:solidFill>
                <a:highlight>
                  <a:srgbClr val="FFFFFF"/>
                </a:highlight>
                <a:latin typeface="Montserrat"/>
                <a:ea typeface="Montserrat"/>
              </a:rPr>
              <a:t>rebabas </a:t>
            </a:r>
            <a:r>
              <a:rPr lang="es-ES" sz="1800" b="0" i="1" strike="noStrike" spc="-1">
                <a:solidFill>
                  <a:schemeClr val="dk1"/>
                </a:solidFill>
                <a:latin typeface="Montserrat"/>
                <a:ea typeface="Montserrat"/>
              </a:rPr>
              <a:t>limadas para evitar arañazos.</a:t>
            </a:r>
            <a:endParaRPr lang="es-ES" sz="1800" b="0" strike="noStrike" spc="-1">
              <a:solidFill>
                <a:srgbClr val="000000"/>
              </a:solidFill>
              <a:latin typeface="Arial"/>
            </a:endParaRPr>
          </a:p>
        </p:txBody>
      </p:sp>
      <p:pic>
        <p:nvPicPr>
          <p:cNvPr id="62" name="Google Shape;156;g2e8dbb55513_0_24"/>
          <p:cNvPicPr/>
          <p:nvPr/>
        </p:nvPicPr>
        <p:blipFill>
          <a:blip r:embed="rId2"/>
          <a:stretch/>
        </p:blipFill>
        <p:spPr>
          <a:xfrm>
            <a:off x="7966440" y="1009800"/>
            <a:ext cx="3570480" cy="267768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520"/>
          </a:xfrm>
          <a:prstGeom prst="rect">
            <a:avLst/>
          </a:prstGeom>
          <a:noFill/>
          <a:ln w="0">
            <a:noFill/>
          </a:ln>
        </p:spPr>
        <p:txBody>
          <a:bodyPr lIns="91440" tIns="45720" rIns="91440" bIns="45720" anchor="ctr">
            <a:normAutofit/>
          </a:bodyPr>
          <a:lstStyle/>
          <a:p>
            <a:pPr indent="0">
              <a:lnSpc>
                <a:spcPct val="90000"/>
              </a:lnSpc>
              <a:buNone/>
              <a:tabLst>
                <a:tab pos="0" algn="l"/>
              </a:tabLst>
            </a:pPr>
            <a:r>
              <a:rPr lang="es-ES" sz="4400" b="0" strike="noStrike" spc="-1">
                <a:solidFill>
                  <a:schemeClr val="dk1"/>
                </a:solidFill>
                <a:latin typeface="Montserrat"/>
                <a:ea typeface="Montserrat"/>
              </a:rPr>
              <a:t>El reto paso a paso</a:t>
            </a:r>
            <a:endParaRPr lang="es-ES" sz="4400" b="0" strike="noStrike" spc="-1">
              <a:solidFill>
                <a:srgbClr val="000000"/>
              </a:solidFill>
              <a:latin typeface="Arial"/>
            </a:endParaRPr>
          </a:p>
        </p:txBody>
      </p:sp>
      <p:sp>
        <p:nvSpPr>
          <p:cNvPr id="64" name="Google Shape;162;g2e8dbb55513_0_38"/>
          <p:cNvSpPr/>
          <p:nvPr/>
        </p:nvSpPr>
        <p:spPr>
          <a:xfrm>
            <a:off x="1082520" y="1716840"/>
            <a:ext cx="8835840" cy="519876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31000"/>
              </a:lnSpc>
              <a:tabLst>
                <a:tab pos="0" algn="l"/>
              </a:tabLst>
            </a:pPr>
            <a:r>
              <a:rPr lang="es-ES" sz="1800" b="1" i="1" strike="noStrike" spc="-1">
                <a:solidFill>
                  <a:schemeClr val="dk1"/>
                </a:solidFill>
                <a:latin typeface="Montserrat"/>
                <a:ea typeface="Montserrat"/>
              </a:rPr>
              <a:t>2. Barra de apoyo para deslizar sobre las </a:t>
            </a:r>
            <a:endParaRPr lang="es-ES" sz="1800" b="0" strike="noStrike" spc="-1">
              <a:solidFill>
                <a:srgbClr val="000000"/>
              </a:solidFill>
              <a:latin typeface="Arial"/>
            </a:endParaRPr>
          </a:p>
          <a:p>
            <a:pPr>
              <a:lnSpc>
                <a:spcPct val="131000"/>
              </a:lnSpc>
              <a:tabLst>
                <a:tab pos="0" algn="l"/>
              </a:tabLst>
            </a:pPr>
            <a:r>
              <a:rPr lang="es-ES" sz="1800" b="1" i="1" strike="noStrike" spc="-1">
                <a:solidFill>
                  <a:schemeClr val="dk1"/>
                </a:solidFill>
                <a:latin typeface="Montserrat"/>
                <a:ea typeface="Montserrat"/>
              </a:rPr>
              <a:t>barras paralelas de la piscina</a:t>
            </a: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a:p>
            <a:pPr>
              <a:lnSpc>
                <a:spcPct val="100000"/>
              </a:lnSpc>
              <a:tabLst>
                <a:tab pos="0" algn="l"/>
              </a:tabLst>
            </a:pPr>
            <a:r>
              <a:rPr lang="es-ES" sz="1800" b="0" i="1" strike="noStrike" spc="-1">
                <a:solidFill>
                  <a:schemeClr val="dk1"/>
                </a:solidFill>
                <a:latin typeface="Montserrat"/>
                <a:ea typeface="Montserrat"/>
              </a:rPr>
              <a:t>Proceso:</a:t>
            </a: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Los deslizadores sobre los que se inserta la barra de apoyo fueron diseñados con TinkerCad e impresos en 3D con plástico PLA. </a:t>
            </a:r>
            <a:endParaRPr lang="es-ES" sz="1800" b="0" strike="noStrike" spc="-1">
              <a:solidFill>
                <a:srgbClr val="000000"/>
              </a:solidFill>
              <a:latin typeface="Arial"/>
            </a:endParaRPr>
          </a:p>
          <a:p>
            <a:pPr marL="457200" algn="just">
              <a:lnSpc>
                <a:spcPct val="100000"/>
              </a:lnSpc>
              <a:tabLst>
                <a:tab pos="0" algn="l"/>
              </a:tabLst>
            </a:pP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Fueron diseñados para:</a:t>
            </a:r>
            <a:endParaRPr lang="es-ES" sz="1800" b="0" strike="noStrike" spc="-1">
              <a:solidFill>
                <a:srgbClr val="000000"/>
              </a:solidFill>
              <a:latin typeface="Arial"/>
            </a:endParaRPr>
          </a:p>
          <a:p>
            <a:pPr marL="914400" lvl="1"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 soportar tanto esfuerzos longitudinales como transversales</a:t>
            </a:r>
            <a:endParaRPr lang="es-ES" sz="1800" b="0" strike="noStrike" spc="-1">
              <a:solidFill>
                <a:srgbClr val="000000"/>
              </a:solidFill>
              <a:latin typeface="Arial"/>
            </a:endParaRPr>
          </a:p>
          <a:p>
            <a:pPr marL="914400" lvl="1"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liberar la barra de apoyo para cuando el usuario llegue al final de las paralelas pueda dar la vuelta sin dificultad.</a:t>
            </a:r>
            <a:endParaRPr lang="es-ES" sz="1800" b="0" strike="noStrike" spc="-1">
              <a:solidFill>
                <a:srgbClr val="000000"/>
              </a:solidFill>
              <a:latin typeface="Arial"/>
            </a:endParaRPr>
          </a:p>
          <a:p>
            <a:pPr marL="457200" algn="just">
              <a:lnSpc>
                <a:spcPct val="100000"/>
              </a:lnSpc>
              <a:tabLst>
                <a:tab pos="0" algn="l"/>
              </a:tabLst>
            </a:pPr>
            <a:endParaRPr lang="es-ES" sz="1800" b="0" strike="noStrike" spc="-1">
              <a:solidFill>
                <a:srgbClr val="000000"/>
              </a:solidFill>
              <a:latin typeface="Arial"/>
            </a:endParaRPr>
          </a:p>
          <a:p>
            <a:pPr marL="457200" indent="-343080" algn="just">
              <a:lnSpc>
                <a:spcPct val="100000"/>
              </a:lnSpc>
              <a:buClr>
                <a:srgbClr val="2E4663"/>
              </a:buClr>
              <a:buFont typeface="Montserrat"/>
              <a:buChar char="●"/>
              <a:tabLst>
                <a:tab pos="0" algn="l"/>
              </a:tabLst>
            </a:pPr>
            <a:r>
              <a:rPr lang="es-ES" sz="1800" b="0" i="1" strike="noStrike" spc="-1">
                <a:solidFill>
                  <a:schemeClr val="dk1"/>
                </a:solidFill>
                <a:latin typeface="Montserrat"/>
                <a:ea typeface="Montserrat"/>
              </a:rPr>
              <a:t>Se añadieron correas para su sujeción a las paralelas y evitar su flotabilidad, dado que son principalmente huecas. En la prueba realizada en ASPACE se comprobó que la flotabilidad del conjunto era elevada por lo que se perforaron los tubos de PVC para permitir la entrada de agua una vez sumergidos.</a:t>
            </a:r>
            <a:endParaRPr lang="es-ES" sz="1800" b="0" strike="noStrike" spc="-1">
              <a:solidFill>
                <a:srgbClr val="000000"/>
              </a:solidFill>
              <a:latin typeface="Arial"/>
            </a:endParaRPr>
          </a:p>
          <a:p>
            <a:pPr algn="just">
              <a:lnSpc>
                <a:spcPct val="100000"/>
              </a:lnSpc>
              <a:tabLst>
                <a:tab pos="0" algn="l"/>
              </a:tabLst>
            </a:pPr>
            <a:endParaRPr lang="es-ES" sz="1800" b="0" strike="noStrike" spc="-1">
              <a:solidFill>
                <a:srgbClr val="000000"/>
              </a:solidFill>
              <a:latin typeface="Arial"/>
            </a:endParaRPr>
          </a:p>
          <a:p>
            <a:pPr>
              <a:lnSpc>
                <a:spcPct val="100000"/>
              </a:lnSpc>
              <a:tabLst>
                <a:tab pos="0" algn="l"/>
              </a:tabLst>
            </a:pPr>
            <a:endParaRPr lang="es-ES" sz="1800" b="0" strike="noStrike" spc="-1">
              <a:solidFill>
                <a:srgbClr val="000000"/>
              </a:solidFill>
              <a:latin typeface="Arial"/>
            </a:endParaRPr>
          </a:p>
        </p:txBody>
      </p:sp>
      <p:pic>
        <p:nvPicPr>
          <p:cNvPr id="65" name="Google Shape;163;g2e8dbb55513_0_38"/>
          <p:cNvPicPr/>
          <p:nvPr/>
        </p:nvPicPr>
        <p:blipFill>
          <a:blip r:embed="rId2"/>
          <a:stretch/>
        </p:blipFill>
        <p:spPr>
          <a:xfrm>
            <a:off x="8303400" y="983520"/>
            <a:ext cx="2517120" cy="1887840"/>
          </a:xfrm>
          <a:prstGeom prst="rect">
            <a:avLst/>
          </a:prstGeom>
          <a:ln w="0">
            <a:noFill/>
          </a:ln>
        </p:spPr>
      </p:pic>
      <p:pic>
        <p:nvPicPr>
          <p:cNvPr id="66" name="Google Shape;164;g2e8dbb55513_0_38"/>
          <p:cNvPicPr/>
          <p:nvPr/>
        </p:nvPicPr>
        <p:blipFill>
          <a:blip r:embed="rId3"/>
          <a:stretch/>
        </p:blipFill>
        <p:spPr>
          <a:xfrm>
            <a:off x="9979920" y="3503520"/>
            <a:ext cx="1814040" cy="2419200"/>
          </a:xfrm>
          <a:prstGeom prst="rect">
            <a:avLst/>
          </a:prstGeom>
          <a:ln w="0">
            <a:noFill/>
          </a:ln>
        </p:spPr>
      </p:pic>
    </p:spTree>
  </p:cSld>
  <p:clrMapOvr>
    <a:masterClrMapping/>
  </p:clrMapOvr>
</p:sld>
</file>

<file path=ppt/theme/theme1.xml><?xml version="1.0" encoding="utf-8"?>
<a:theme xmlns:a="http://schemas.openxmlformats.org/drawingml/2006/main" name="Tema de Office">
  <a:themeElements>
    <a:clrScheme name="Personalizado 1">
      <a:dk1>
        <a:srgbClr val="2E4663"/>
      </a:dk1>
      <a:lt1>
        <a:srgbClr val="FFFFFF"/>
      </a:lt1>
      <a:dk2>
        <a:srgbClr val="E5E1E6"/>
      </a:dk2>
      <a:lt2>
        <a:srgbClr val="E7E6E6"/>
      </a:lt2>
      <a:accent1>
        <a:srgbClr val="8E9FBC"/>
      </a:accent1>
      <a:accent2>
        <a:srgbClr val="A4BCC2"/>
      </a:accent2>
      <a:accent3>
        <a:srgbClr val="A5A5A5"/>
      </a:accent3>
      <a:accent4>
        <a:srgbClr val="FABBCB"/>
      </a:accent4>
      <a:accent5>
        <a:srgbClr val="5B9BD5"/>
      </a:accent5>
      <a:accent6>
        <a:srgbClr val="FFFFFF"/>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65432A860C51F49A13940189C9056BC" ma:contentTypeVersion="18" ma:contentTypeDescription="Crear nuevo documento." ma:contentTypeScope="" ma:versionID="d87ce35b6c2676e77d99f406862180a1">
  <xsd:schema xmlns:xsd="http://www.w3.org/2001/XMLSchema" xmlns:xs="http://www.w3.org/2001/XMLSchema" xmlns:p="http://schemas.microsoft.com/office/2006/metadata/properties" xmlns:ns2="03d93363-d8e2-4c70-9d54-f7c2b069a0fc" xmlns:ns3="aef4520d-1f3f-4731-8e2e-391172b621dd" targetNamespace="http://schemas.microsoft.com/office/2006/metadata/properties" ma:root="true" ma:fieldsID="5b25b3dbdee9fbc345f4c5a757d561e3" ns2:_="" ns3:_="">
    <xsd:import namespace="03d93363-d8e2-4c70-9d54-f7c2b069a0fc"/>
    <xsd:import namespace="aef4520d-1f3f-4731-8e2e-391172b621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93363-d8e2-4c70-9d54-f7c2b069a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fc408bdd-cd0c-4f6d-91f0-56bd57e0e9d7"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f4520d-1f3f-4731-8e2e-391172b621dd"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241488ce-5c20-4041-9e68-38ccad6e6ccd}" ma:internalName="TaxCatchAll" ma:showField="CatchAllData" ma:web="aef4520d-1f3f-4731-8e2e-391172b62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d93363-d8e2-4c70-9d54-f7c2b069a0fc">
      <Terms xmlns="http://schemas.microsoft.com/office/infopath/2007/PartnerControls"/>
    </lcf76f155ced4ddcb4097134ff3c332f>
    <TaxCatchAll xmlns="aef4520d-1f3f-4731-8e2e-391172b621dd" xsi:nil="true"/>
  </documentManagement>
</p:properties>
</file>

<file path=customXml/itemProps1.xml><?xml version="1.0" encoding="utf-8"?>
<ds:datastoreItem xmlns:ds="http://schemas.openxmlformats.org/officeDocument/2006/customXml" ds:itemID="{7A6AC985-6349-4E65-A850-5FC9F1FABAFC}"/>
</file>

<file path=customXml/itemProps2.xml><?xml version="1.0" encoding="utf-8"?>
<ds:datastoreItem xmlns:ds="http://schemas.openxmlformats.org/officeDocument/2006/customXml" ds:itemID="{25A812FD-8217-4C54-B3B5-AEC5D053AED0}"/>
</file>

<file path=customXml/itemProps3.xml><?xml version="1.0" encoding="utf-8"?>
<ds:datastoreItem xmlns:ds="http://schemas.openxmlformats.org/officeDocument/2006/customXml" ds:itemID="{66D929D1-06BA-497F-B0D3-DE047E9D55A2}"/>
</file>

<file path=docProps/app.xml><?xml version="1.0" encoding="utf-8"?>
<Properties xmlns="http://schemas.openxmlformats.org/officeDocument/2006/extended-properties" xmlns:vt="http://schemas.openxmlformats.org/officeDocument/2006/docPropsVTypes">
  <Template/>
  <TotalTime>8</TotalTime>
  <Words>805</Words>
  <Application>Microsoft Office PowerPoint</Application>
  <PresentationFormat>Panorámica</PresentationFormat>
  <Paragraphs>95</Paragraphs>
  <Slides>14</Slides>
  <Notes>0</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vt:lpstr>
      <vt:lpstr>Calibri</vt:lpstr>
      <vt:lpstr>Montserrat</vt:lpstr>
      <vt:lpstr>Symbol</vt:lpstr>
      <vt:lpstr>Times New Roman</vt:lpstr>
      <vt:lpstr>Wingdings</vt:lpstr>
      <vt:lpstr>Tema de Office</vt:lpstr>
      <vt:lpstr>Presentación de PowerPoint</vt:lpstr>
      <vt:lpstr>Equipo Talentos Inclusivos en el Centro</vt:lpstr>
      <vt:lpstr>Presentación de PowerPoint</vt:lpstr>
      <vt:lpstr>Retos seleccionados </vt:lpstr>
      <vt:lpstr>El reto paso a paso</vt:lpstr>
      <vt:lpstr>El reto paso a paso</vt:lpstr>
      <vt:lpstr>El reto paso a paso</vt:lpstr>
      <vt:lpstr>El reto paso a paso</vt:lpstr>
      <vt:lpstr>El reto paso a paso</vt:lpstr>
      <vt:lpstr>El reto paso a paso</vt:lpstr>
      <vt:lpstr>El reto paso a paso</vt:lpstr>
      <vt:lpstr>El reto paso a paso</vt:lpstr>
      <vt:lpstr>El reto paso a paso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Irene Brage Vázquez</dc:creator>
  <dc:description/>
  <cp:lastModifiedBy>Irene Brage Vázquez</cp:lastModifiedBy>
  <cp:revision>1</cp:revision>
  <dcterms:created xsi:type="dcterms:W3CDTF">2024-02-21T12:41:42Z</dcterms:created>
  <dcterms:modified xsi:type="dcterms:W3CDTF">2024-06-28T12:26:48Z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0x010100F65432A860C51F49A13940189C9056BC</vt:lpwstr>
  </property>
  <property fmtid="{D5CDD505-2E9C-101B-9397-08002B2CF9AE}" pid="3" name="MediaServiceImageTags">
    <vt:lpwstr/>
  </property>
</Properties>
</file>