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74" r:id="rId5"/>
    <p:sldMasterId id="214748368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6858000" cx="12192000"/>
  <p:notesSz cx="6858000" cy="9144000"/>
  <p:embeddedFontLst>
    <p:embeddedFont>
      <p:font typeface="Montserrat"/>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hIgReNh2eiwQhe3Adfqqw2ErsG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8" Type="http://schemas.openxmlformats.org/officeDocument/2006/relationships/slide" Target="slides/slide1.xml"/><Relationship Id="rId21" Type="http://schemas.openxmlformats.org/officeDocument/2006/relationships/font" Target="fonts/Montserrat-italic.fntdata"/><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7" Type="http://schemas.openxmlformats.org/officeDocument/2006/relationships/notesMaster" Target="notesMasters/notesMaster1.xml"/><Relationship Id="rId25" Type="http://schemas.openxmlformats.org/officeDocument/2006/relationships/customXml" Target="../customXml/item2.xml"/><Relationship Id="rId20" Type="http://schemas.openxmlformats.org/officeDocument/2006/relationships/font" Target="fonts/Montserrat-bold.fntdata"/><Relationship Id="rId2"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1" Type="http://schemas.openxmlformats.org/officeDocument/2006/relationships/theme" Target="theme/theme2.xml"/><Relationship Id="rId6" Type="http://schemas.openxmlformats.org/officeDocument/2006/relationships/slideMaster" Target="slideMasters/slideMaster4.xml"/><Relationship Id="rId24" Type="http://schemas.openxmlformats.org/officeDocument/2006/relationships/customXml" Target="../customXml/item1.xml"/><Relationship Id="rId23" Type="http://customschemas.google.com/relationships/presentationmetadata" Target="metadata"/><Relationship Id="rId15" Type="http://schemas.openxmlformats.org/officeDocument/2006/relationships/slide" Target="slides/slide8.xml"/><Relationship Id="rId5" Type="http://schemas.openxmlformats.org/officeDocument/2006/relationships/slideMaster" Target="slideMasters/slideMaster3.xml"/><Relationship Id="rId10" Type="http://schemas.openxmlformats.org/officeDocument/2006/relationships/slide" Target="slides/slide3.xml"/><Relationship Id="rId19" Type="http://schemas.openxmlformats.org/officeDocument/2006/relationships/font" Target="fonts/Montserrat-regular.fntdata"/><Relationship Id="rId22" Type="http://schemas.openxmlformats.org/officeDocument/2006/relationships/font" Target="fonts/Montserrat-boldItalic.fntdata"/><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99c70a31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e99c70a31e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e99c70a31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99c70a31e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1" name="Shape 11"/>
        <p:cNvGrpSpPr/>
        <p:nvPr/>
      </p:nvGrpSpPr>
      <p:grpSpPr>
        <a:xfrm>
          <a:off x="0" y="0"/>
          <a:ext cx="0" cy="0"/>
          <a:chOff x="0" y="0"/>
          <a:chExt cx="0" cy="0"/>
        </a:xfrm>
      </p:grpSpPr>
      <p:sp>
        <p:nvSpPr>
          <p:cNvPr id="12" name="Google Shape;12;p12"/>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2"/>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1" name="Shape 41"/>
        <p:cNvGrpSpPr/>
        <p:nvPr/>
      </p:nvGrpSpPr>
      <p:grpSpPr>
        <a:xfrm>
          <a:off x="0" y="0"/>
          <a:ext cx="0" cy="0"/>
          <a:chOff x="0" y="0"/>
          <a:chExt cx="0" cy="0"/>
        </a:xfrm>
      </p:grpSpPr>
      <p:sp>
        <p:nvSpPr>
          <p:cNvPr id="42" name="Google Shape;42;p27"/>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2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5" name="Shape 45"/>
        <p:cNvGrpSpPr/>
        <p:nvPr/>
      </p:nvGrpSpPr>
      <p:grpSpPr>
        <a:xfrm>
          <a:off x="0" y="0"/>
          <a:ext cx="0" cy="0"/>
          <a:chOff x="0" y="0"/>
          <a:chExt cx="0" cy="0"/>
        </a:xfrm>
      </p:grpSpPr>
      <p:sp>
        <p:nvSpPr>
          <p:cNvPr id="46" name="Google Shape;46;p28"/>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2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 name="Google Shape;49;p28"/>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0" name="Google Shape;50;p28"/>
          <p:cNvSpPr txBox="1"/>
          <p:nvPr>
            <p:ph idx="4"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1" name="Shape 51"/>
        <p:cNvGrpSpPr/>
        <p:nvPr/>
      </p:nvGrpSpPr>
      <p:grpSpPr>
        <a:xfrm>
          <a:off x="0" y="0"/>
          <a:ext cx="0" cy="0"/>
          <a:chOff x="0" y="0"/>
          <a:chExt cx="0" cy="0"/>
        </a:xfrm>
      </p:grpSpPr>
      <p:sp>
        <p:nvSpPr>
          <p:cNvPr id="52" name="Google Shape;52;p29"/>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 name="Google Shape;54;p2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2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29"/>
          <p:cNvSpPr txBox="1"/>
          <p:nvPr>
            <p:ph idx="4"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2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29"/>
          <p:cNvSpPr txBox="1"/>
          <p:nvPr>
            <p:ph idx="6"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6" name="Shape 6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7" name="Shape 67"/>
        <p:cNvGrpSpPr/>
        <p:nvPr/>
      </p:nvGrpSpPr>
      <p:grpSpPr>
        <a:xfrm>
          <a:off x="0" y="0"/>
          <a:ext cx="0" cy="0"/>
          <a:chOff x="0" y="0"/>
          <a:chExt cx="0" cy="0"/>
        </a:xfrm>
      </p:grpSpPr>
      <p:sp>
        <p:nvSpPr>
          <p:cNvPr id="68" name="Google Shape;68;p30"/>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0"/>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70" name="Shape 70"/>
        <p:cNvGrpSpPr/>
        <p:nvPr/>
      </p:nvGrpSpPr>
      <p:grpSpPr>
        <a:xfrm>
          <a:off x="0" y="0"/>
          <a:ext cx="0" cy="0"/>
          <a:chOff x="0" y="0"/>
          <a:chExt cx="0" cy="0"/>
        </a:xfrm>
      </p:grpSpPr>
      <p:sp>
        <p:nvSpPr>
          <p:cNvPr id="71" name="Google Shape;71;p31"/>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3" name="Shape 73"/>
        <p:cNvGrpSpPr/>
        <p:nvPr/>
      </p:nvGrpSpPr>
      <p:grpSpPr>
        <a:xfrm>
          <a:off x="0" y="0"/>
          <a:ext cx="0" cy="0"/>
          <a:chOff x="0" y="0"/>
          <a:chExt cx="0" cy="0"/>
        </a:xfrm>
      </p:grpSpPr>
      <p:sp>
        <p:nvSpPr>
          <p:cNvPr id="74" name="Google Shape;74;p32"/>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2"/>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6" name="Google Shape;76;p32"/>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33"/>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79" name="Shape 79"/>
        <p:cNvGrpSpPr/>
        <p:nvPr/>
      </p:nvGrpSpPr>
      <p:grpSpPr>
        <a:xfrm>
          <a:off x="0" y="0"/>
          <a:ext cx="0" cy="0"/>
          <a:chOff x="0" y="0"/>
          <a:chExt cx="0" cy="0"/>
        </a:xfrm>
      </p:grpSpPr>
      <p:sp>
        <p:nvSpPr>
          <p:cNvPr id="80" name="Google Shape;80;p34"/>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81" name="Shape 81"/>
        <p:cNvGrpSpPr/>
        <p:nvPr/>
      </p:nvGrpSpPr>
      <p:grpSpPr>
        <a:xfrm>
          <a:off x="0" y="0"/>
          <a:ext cx="0" cy="0"/>
          <a:chOff x="0" y="0"/>
          <a:chExt cx="0" cy="0"/>
        </a:xfrm>
      </p:grpSpPr>
      <p:sp>
        <p:nvSpPr>
          <p:cNvPr id="82" name="Google Shape;82;p35"/>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4" name="Google Shape;84;p35"/>
          <p:cNvSpPr txBox="1"/>
          <p:nvPr>
            <p:ph idx="2"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5" name="Google Shape;85;p35"/>
          <p:cNvSpPr txBox="1"/>
          <p:nvPr>
            <p:ph idx="3"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4"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86" name="Shape 86"/>
        <p:cNvGrpSpPr/>
        <p:nvPr/>
      </p:nvGrpSpPr>
      <p:grpSpPr>
        <a:xfrm>
          <a:off x="0" y="0"/>
          <a:ext cx="0" cy="0"/>
          <a:chOff x="0" y="0"/>
          <a:chExt cx="0" cy="0"/>
        </a:xfrm>
      </p:grpSpPr>
      <p:sp>
        <p:nvSpPr>
          <p:cNvPr id="87" name="Google Shape;87;p36"/>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6"/>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9" name="Google Shape;89;p3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0" name="Google Shape;90;p36"/>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91" name="Shape 91"/>
        <p:cNvGrpSpPr/>
        <p:nvPr/>
      </p:nvGrpSpPr>
      <p:grpSpPr>
        <a:xfrm>
          <a:off x="0" y="0"/>
          <a:ext cx="0" cy="0"/>
          <a:chOff x="0" y="0"/>
          <a:chExt cx="0" cy="0"/>
        </a:xfrm>
      </p:grpSpPr>
      <p:sp>
        <p:nvSpPr>
          <p:cNvPr id="92" name="Google Shape;92;p37"/>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7"/>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37"/>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37"/>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96" name="Shape 96"/>
        <p:cNvGrpSpPr/>
        <p:nvPr/>
      </p:nvGrpSpPr>
      <p:grpSpPr>
        <a:xfrm>
          <a:off x="0" y="0"/>
          <a:ext cx="0" cy="0"/>
          <a:chOff x="0" y="0"/>
          <a:chExt cx="0" cy="0"/>
        </a:xfrm>
      </p:grpSpPr>
      <p:sp>
        <p:nvSpPr>
          <p:cNvPr id="97" name="Google Shape;97;p38"/>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8"/>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38"/>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00" name="Shape 100"/>
        <p:cNvGrpSpPr/>
        <p:nvPr/>
      </p:nvGrpSpPr>
      <p:grpSpPr>
        <a:xfrm>
          <a:off x="0" y="0"/>
          <a:ext cx="0" cy="0"/>
          <a:chOff x="0" y="0"/>
          <a:chExt cx="0" cy="0"/>
        </a:xfrm>
      </p:grpSpPr>
      <p:sp>
        <p:nvSpPr>
          <p:cNvPr id="101" name="Google Shape;101;p39"/>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9"/>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3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39"/>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5" name="Google Shape;105;p39"/>
          <p:cNvSpPr txBox="1"/>
          <p:nvPr>
            <p:ph idx="4"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06" name="Shape 106"/>
        <p:cNvGrpSpPr/>
        <p:nvPr/>
      </p:nvGrpSpPr>
      <p:grpSpPr>
        <a:xfrm>
          <a:off x="0" y="0"/>
          <a:ext cx="0" cy="0"/>
          <a:chOff x="0" y="0"/>
          <a:chExt cx="0" cy="0"/>
        </a:xfrm>
      </p:grpSpPr>
      <p:sp>
        <p:nvSpPr>
          <p:cNvPr id="107" name="Google Shape;107;p40"/>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0"/>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9" name="Google Shape;109;p40"/>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0" name="Google Shape;110;p40"/>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1" name="Google Shape;111;p40"/>
          <p:cNvSpPr txBox="1"/>
          <p:nvPr>
            <p:ph idx="4"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2" name="Google Shape;112;p40"/>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40"/>
          <p:cNvSpPr txBox="1"/>
          <p:nvPr>
            <p:ph idx="6"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1" name="Shape 12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22" name="Shape 122"/>
        <p:cNvGrpSpPr/>
        <p:nvPr/>
      </p:nvGrpSpPr>
      <p:grpSpPr>
        <a:xfrm>
          <a:off x="0" y="0"/>
          <a:ext cx="0" cy="0"/>
          <a:chOff x="0" y="0"/>
          <a:chExt cx="0" cy="0"/>
        </a:xfrm>
      </p:grpSpPr>
      <p:sp>
        <p:nvSpPr>
          <p:cNvPr id="123" name="Google Shape;123;p41"/>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1"/>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5" name="Shape 125"/>
        <p:cNvGrpSpPr/>
        <p:nvPr/>
      </p:nvGrpSpPr>
      <p:grpSpPr>
        <a:xfrm>
          <a:off x="0" y="0"/>
          <a:ext cx="0" cy="0"/>
          <a:chOff x="0" y="0"/>
          <a:chExt cx="0" cy="0"/>
        </a:xfrm>
      </p:grpSpPr>
      <p:sp>
        <p:nvSpPr>
          <p:cNvPr id="126" name="Google Shape;126;p42"/>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2"/>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28" name="Shape 128"/>
        <p:cNvGrpSpPr/>
        <p:nvPr/>
      </p:nvGrpSpPr>
      <p:grpSpPr>
        <a:xfrm>
          <a:off x="0" y="0"/>
          <a:ext cx="0" cy="0"/>
          <a:chOff x="0" y="0"/>
          <a:chExt cx="0" cy="0"/>
        </a:xfrm>
      </p:grpSpPr>
      <p:sp>
        <p:nvSpPr>
          <p:cNvPr id="129" name="Google Shape;129;p43"/>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3"/>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1" name="Google Shape;131;p43"/>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44"/>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 name="Shape 15"/>
        <p:cNvGrpSpPr/>
        <p:nvPr/>
      </p:nvGrpSpPr>
      <p:grpSpPr>
        <a:xfrm>
          <a:off x="0" y="0"/>
          <a:ext cx="0" cy="0"/>
          <a:chOff x="0" y="0"/>
          <a:chExt cx="0" cy="0"/>
        </a:xfrm>
      </p:grpSpPr>
      <p:sp>
        <p:nvSpPr>
          <p:cNvPr id="16" name="Google Shape;16;p20"/>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4" name="Shape 134"/>
        <p:cNvGrpSpPr/>
        <p:nvPr/>
      </p:nvGrpSpPr>
      <p:grpSpPr>
        <a:xfrm>
          <a:off x="0" y="0"/>
          <a:ext cx="0" cy="0"/>
          <a:chOff x="0" y="0"/>
          <a:chExt cx="0" cy="0"/>
        </a:xfrm>
      </p:grpSpPr>
      <p:sp>
        <p:nvSpPr>
          <p:cNvPr id="135" name="Google Shape;135;p45"/>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36" name="Shape 136"/>
        <p:cNvGrpSpPr/>
        <p:nvPr/>
      </p:nvGrpSpPr>
      <p:grpSpPr>
        <a:xfrm>
          <a:off x="0" y="0"/>
          <a:ext cx="0" cy="0"/>
          <a:chOff x="0" y="0"/>
          <a:chExt cx="0" cy="0"/>
        </a:xfrm>
      </p:grpSpPr>
      <p:sp>
        <p:nvSpPr>
          <p:cNvPr id="137" name="Google Shape;137;p46"/>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9" name="Google Shape;139;p46"/>
          <p:cNvSpPr txBox="1"/>
          <p:nvPr>
            <p:ph idx="2"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0" name="Google Shape;140;p46"/>
          <p:cNvSpPr txBox="1"/>
          <p:nvPr>
            <p:ph idx="3"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41" name="Shape 141"/>
        <p:cNvGrpSpPr/>
        <p:nvPr/>
      </p:nvGrpSpPr>
      <p:grpSpPr>
        <a:xfrm>
          <a:off x="0" y="0"/>
          <a:ext cx="0" cy="0"/>
          <a:chOff x="0" y="0"/>
          <a:chExt cx="0" cy="0"/>
        </a:xfrm>
      </p:grpSpPr>
      <p:sp>
        <p:nvSpPr>
          <p:cNvPr id="142" name="Google Shape;142;p47"/>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4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4" name="Google Shape;144;p47"/>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5" name="Google Shape;145;p47"/>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46" name="Shape 146"/>
        <p:cNvGrpSpPr/>
        <p:nvPr/>
      </p:nvGrpSpPr>
      <p:grpSpPr>
        <a:xfrm>
          <a:off x="0" y="0"/>
          <a:ext cx="0" cy="0"/>
          <a:chOff x="0" y="0"/>
          <a:chExt cx="0" cy="0"/>
        </a:xfrm>
      </p:grpSpPr>
      <p:sp>
        <p:nvSpPr>
          <p:cNvPr id="147" name="Google Shape;147;p48"/>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4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9" name="Google Shape;149;p4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0" name="Google Shape;150;p48"/>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51" name="Shape 151"/>
        <p:cNvGrpSpPr/>
        <p:nvPr/>
      </p:nvGrpSpPr>
      <p:grpSpPr>
        <a:xfrm>
          <a:off x="0" y="0"/>
          <a:ext cx="0" cy="0"/>
          <a:chOff x="0" y="0"/>
          <a:chExt cx="0" cy="0"/>
        </a:xfrm>
      </p:grpSpPr>
      <p:sp>
        <p:nvSpPr>
          <p:cNvPr id="152" name="Google Shape;152;p49"/>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49"/>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4" name="Google Shape;154;p49"/>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55" name="Shape 155"/>
        <p:cNvGrpSpPr/>
        <p:nvPr/>
      </p:nvGrpSpPr>
      <p:grpSpPr>
        <a:xfrm>
          <a:off x="0" y="0"/>
          <a:ext cx="0" cy="0"/>
          <a:chOff x="0" y="0"/>
          <a:chExt cx="0" cy="0"/>
        </a:xfrm>
      </p:grpSpPr>
      <p:sp>
        <p:nvSpPr>
          <p:cNvPr id="156" name="Google Shape;156;p50"/>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5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8" name="Google Shape;158;p5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9" name="Google Shape;159;p50"/>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0" name="Google Shape;160;p50"/>
          <p:cNvSpPr txBox="1"/>
          <p:nvPr>
            <p:ph idx="4"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61" name="Shape 161"/>
        <p:cNvGrpSpPr/>
        <p:nvPr/>
      </p:nvGrpSpPr>
      <p:grpSpPr>
        <a:xfrm>
          <a:off x="0" y="0"/>
          <a:ext cx="0" cy="0"/>
          <a:chOff x="0" y="0"/>
          <a:chExt cx="0" cy="0"/>
        </a:xfrm>
      </p:grpSpPr>
      <p:sp>
        <p:nvSpPr>
          <p:cNvPr id="162" name="Google Shape;162;p51"/>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51"/>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4" name="Google Shape;164;p51"/>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5" name="Google Shape;165;p51"/>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6" name="Google Shape;166;p51"/>
          <p:cNvSpPr txBox="1"/>
          <p:nvPr>
            <p:ph idx="4"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7" name="Google Shape;167;p51"/>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8" name="Google Shape;168;p51"/>
          <p:cNvSpPr txBox="1"/>
          <p:nvPr>
            <p:ph idx="6"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75" name="Shape 17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76" name="Shape 176"/>
        <p:cNvGrpSpPr/>
        <p:nvPr/>
      </p:nvGrpSpPr>
      <p:grpSpPr>
        <a:xfrm>
          <a:off x="0" y="0"/>
          <a:ext cx="0" cy="0"/>
          <a:chOff x="0" y="0"/>
          <a:chExt cx="0" cy="0"/>
        </a:xfrm>
      </p:grpSpPr>
      <p:sp>
        <p:nvSpPr>
          <p:cNvPr id="177" name="Google Shape;177;p5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52"/>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79" name="Shape 179"/>
        <p:cNvGrpSpPr/>
        <p:nvPr/>
      </p:nvGrpSpPr>
      <p:grpSpPr>
        <a:xfrm>
          <a:off x="0" y="0"/>
          <a:ext cx="0" cy="0"/>
          <a:chOff x="0" y="0"/>
          <a:chExt cx="0" cy="0"/>
        </a:xfrm>
      </p:grpSpPr>
      <p:sp>
        <p:nvSpPr>
          <p:cNvPr id="180" name="Google Shape;180;p5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53"/>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8" name="Shape 18"/>
        <p:cNvGrpSpPr/>
        <p:nvPr/>
      </p:nvGrpSpPr>
      <p:grpSpPr>
        <a:xfrm>
          <a:off x="0" y="0"/>
          <a:ext cx="0" cy="0"/>
          <a:chOff x="0" y="0"/>
          <a:chExt cx="0" cy="0"/>
        </a:xfrm>
      </p:grpSpPr>
      <p:sp>
        <p:nvSpPr>
          <p:cNvPr id="19" name="Google Shape;19;p21"/>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 name="Google Shape;21;p2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82" name="Shape 182"/>
        <p:cNvGrpSpPr/>
        <p:nvPr/>
      </p:nvGrpSpPr>
      <p:grpSpPr>
        <a:xfrm>
          <a:off x="0" y="0"/>
          <a:ext cx="0" cy="0"/>
          <a:chOff x="0" y="0"/>
          <a:chExt cx="0" cy="0"/>
        </a:xfrm>
      </p:grpSpPr>
      <p:sp>
        <p:nvSpPr>
          <p:cNvPr id="183" name="Google Shape;183;p5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54"/>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5" name="Google Shape;185;p5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 name="Shape 186"/>
        <p:cNvGrpSpPr/>
        <p:nvPr/>
      </p:nvGrpSpPr>
      <p:grpSpPr>
        <a:xfrm>
          <a:off x="0" y="0"/>
          <a:ext cx="0" cy="0"/>
          <a:chOff x="0" y="0"/>
          <a:chExt cx="0" cy="0"/>
        </a:xfrm>
      </p:grpSpPr>
      <p:sp>
        <p:nvSpPr>
          <p:cNvPr id="187" name="Google Shape;187;p5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88" name="Shape 188"/>
        <p:cNvGrpSpPr/>
        <p:nvPr/>
      </p:nvGrpSpPr>
      <p:grpSpPr>
        <a:xfrm>
          <a:off x="0" y="0"/>
          <a:ext cx="0" cy="0"/>
          <a:chOff x="0" y="0"/>
          <a:chExt cx="0" cy="0"/>
        </a:xfrm>
      </p:grpSpPr>
      <p:sp>
        <p:nvSpPr>
          <p:cNvPr id="189" name="Google Shape;189;p56"/>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90" name="Shape 190"/>
        <p:cNvGrpSpPr/>
        <p:nvPr/>
      </p:nvGrpSpPr>
      <p:grpSpPr>
        <a:xfrm>
          <a:off x="0" y="0"/>
          <a:ext cx="0" cy="0"/>
          <a:chOff x="0" y="0"/>
          <a:chExt cx="0" cy="0"/>
        </a:xfrm>
      </p:grpSpPr>
      <p:sp>
        <p:nvSpPr>
          <p:cNvPr id="191" name="Google Shape;191;p5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57"/>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3" name="Google Shape;193;p57"/>
          <p:cNvSpPr txBox="1"/>
          <p:nvPr>
            <p:ph idx="2"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4" name="Google Shape;194;p57"/>
          <p:cNvSpPr txBox="1"/>
          <p:nvPr>
            <p:ph idx="3"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95" name="Shape 195"/>
        <p:cNvGrpSpPr/>
        <p:nvPr/>
      </p:nvGrpSpPr>
      <p:grpSpPr>
        <a:xfrm>
          <a:off x="0" y="0"/>
          <a:ext cx="0" cy="0"/>
          <a:chOff x="0" y="0"/>
          <a:chExt cx="0" cy="0"/>
        </a:xfrm>
      </p:grpSpPr>
      <p:sp>
        <p:nvSpPr>
          <p:cNvPr id="196" name="Google Shape;196;p5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58"/>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8" name="Google Shape;198;p5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9" name="Google Shape;199;p58"/>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00" name="Shape 200"/>
        <p:cNvGrpSpPr/>
        <p:nvPr/>
      </p:nvGrpSpPr>
      <p:grpSpPr>
        <a:xfrm>
          <a:off x="0" y="0"/>
          <a:ext cx="0" cy="0"/>
          <a:chOff x="0" y="0"/>
          <a:chExt cx="0" cy="0"/>
        </a:xfrm>
      </p:grpSpPr>
      <p:sp>
        <p:nvSpPr>
          <p:cNvPr id="201" name="Google Shape;201;p5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59"/>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3" name="Google Shape;203;p5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4" name="Google Shape;204;p59"/>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05" name="Shape 205"/>
        <p:cNvGrpSpPr/>
        <p:nvPr/>
      </p:nvGrpSpPr>
      <p:grpSpPr>
        <a:xfrm>
          <a:off x="0" y="0"/>
          <a:ext cx="0" cy="0"/>
          <a:chOff x="0" y="0"/>
          <a:chExt cx="0" cy="0"/>
        </a:xfrm>
      </p:grpSpPr>
      <p:sp>
        <p:nvSpPr>
          <p:cNvPr id="206" name="Google Shape;206;p6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60"/>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8" name="Google Shape;208;p60"/>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09" name="Shape 209"/>
        <p:cNvGrpSpPr/>
        <p:nvPr/>
      </p:nvGrpSpPr>
      <p:grpSpPr>
        <a:xfrm>
          <a:off x="0" y="0"/>
          <a:ext cx="0" cy="0"/>
          <a:chOff x="0" y="0"/>
          <a:chExt cx="0" cy="0"/>
        </a:xfrm>
      </p:grpSpPr>
      <p:sp>
        <p:nvSpPr>
          <p:cNvPr id="210" name="Google Shape;210;p6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6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2" name="Google Shape;212;p6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3" name="Google Shape;213;p61"/>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4" name="Google Shape;214;p61"/>
          <p:cNvSpPr txBox="1"/>
          <p:nvPr>
            <p:ph idx="4"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15" name="Shape 215"/>
        <p:cNvGrpSpPr/>
        <p:nvPr/>
      </p:nvGrpSpPr>
      <p:grpSpPr>
        <a:xfrm>
          <a:off x="0" y="0"/>
          <a:ext cx="0" cy="0"/>
          <a:chOff x="0" y="0"/>
          <a:chExt cx="0" cy="0"/>
        </a:xfrm>
      </p:grpSpPr>
      <p:sp>
        <p:nvSpPr>
          <p:cNvPr id="216" name="Google Shape;216;p6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62"/>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8" name="Google Shape;218;p62"/>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9" name="Google Shape;219;p62"/>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0" name="Google Shape;220;p62"/>
          <p:cNvSpPr txBox="1"/>
          <p:nvPr>
            <p:ph idx="4"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1" name="Google Shape;221;p62"/>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2" name="Google Shape;222;p62"/>
          <p:cNvSpPr txBox="1"/>
          <p:nvPr>
            <p:ph idx="6"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22"/>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4" name="Shape 24"/>
        <p:cNvGrpSpPr/>
        <p:nvPr/>
      </p:nvGrpSpPr>
      <p:grpSpPr>
        <a:xfrm>
          <a:off x="0" y="0"/>
          <a:ext cx="0" cy="0"/>
          <a:chOff x="0" y="0"/>
          <a:chExt cx="0" cy="0"/>
        </a:xfrm>
      </p:grpSpPr>
      <p:sp>
        <p:nvSpPr>
          <p:cNvPr id="25" name="Google Shape;25;p2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6" name="Shape 26"/>
        <p:cNvGrpSpPr/>
        <p:nvPr/>
      </p:nvGrpSpPr>
      <p:grpSpPr>
        <a:xfrm>
          <a:off x="0" y="0"/>
          <a:ext cx="0" cy="0"/>
          <a:chOff x="0" y="0"/>
          <a:chExt cx="0" cy="0"/>
        </a:xfrm>
      </p:grpSpPr>
      <p:sp>
        <p:nvSpPr>
          <p:cNvPr id="27" name="Google Shape;27;p24"/>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 name="Google Shape;29;p24"/>
          <p:cNvSpPr txBox="1"/>
          <p:nvPr>
            <p:ph idx="2"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0" name="Google Shape;30;p24"/>
          <p:cNvSpPr txBox="1"/>
          <p:nvPr>
            <p:ph idx="3"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1" name="Shape 31"/>
        <p:cNvGrpSpPr/>
        <p:nvPr/>
      </p:nvGrpSpPr>
      <p:grpSpPr>
        <a:xfrm>
          <a:off x="0" y="0"/>
          <a:ext cx="0" cy="0"/>
          <a:chOff x="0" y="0"/>
          <a:chExt cx="0" cy="0"/>
        </a:xfrm>
      </p:grpSpPr>
      <p:sp>
        <p:nvSpPr>
          <p:cNvPr id="32" name="Google Shape;32;p25"/>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2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2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6" name="Shape 36"/>
        <p:cNvGrpSpPr/>
        <p:nvPr/>
      </p:nvGrpSpPr>
      <p:grpSpPr>
        <a:xfrm>
          <a:off x="0" y="0"/>
          <a:ext cx="0" cy="0"/>
          <a:chOff x="0" y="0"/>
          <a:chExt cx="0" cy="0"/>
        </a:xfrm>
      </p:grpSpPr>
      <p:sp>
        <p:nvSpPr>
          <p:cNvPr id="37" name="Google Shape;37;p26"/>
          <p:cNvSpPr txBox="1"/>
          <p:nvPr>
            <p:ph type="title"/>
          </p:nvPr>
        </p:nvSpPr>
        <p:spPr>
          <a:xfrm>
            <a:off x="609480" y="273600"/>
            <a:ext cx="10972440" cy="114480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2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2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5.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1.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p1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p1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 name="Google Shape;9;p11"/>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solidFill>
                <a:srgbClr val="000000"/>
              </a:solidFill>
              <a:latin typeface="Times New Roman"/>
              <a:ea typeface="Times New Roman"/>
              <a:cs typeface="Times New Roman"/>
              <a:sym typeface="Times New Roman"/>
            </a:endParaRPr>
          </a:p>
        </p:txBody>
      </p:sp>
      <p:sp>
        <p:nvSpPr>
          <p:cNvPr id="10" name="Google Shape;10;p1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 name="Shape 59"/>
        <p:cNvGrpSpPr/>
        <p:nvPr/>
      </p:nvGrpSpPr>
      <p:grpSpPr>
        <a:xfrm>
          <a:off x="0" y="0"/>
          <a:ext cx="0" cy="0"/>
          <a:chOff x="0" y="0"/>
          <a:chExt cx="0" cy="0"/>
        </a:xfrm>
      </p:grpSpPr>
      <p:sp>
        <p:nvSpPr>
          <p:cNvPr id="60" name="Google Shape;60;p13"/>
          <p:cNvSpPr/>
          <p:nvPr/>
        </p:nvSpPr>
        <p:spPr>
          <a:xfrm flipH="1">
            <a:off x="9779760" y="1748880"/>
            <a:ext cx="2401920" cy="510876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2" name="Google Shape;62;p1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3" name="Google Shape;63;p1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4" name="Google Shape;64;p1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solidFill>
                <a:srgbClr val="000000"/>
              </a:solidFill>
              <a:latin typeface="Times New Roman"/>
              <a:ea typeface="Times New Roman"/>
              <a:cs typeface="Times New Roman"/>
              <a:sym typeface="Times New Roman"/>
            </a:endParaRPr>
          </a:p>
        </p:txBody>
      </p:sp>
      <p:sp>
        <p:nvSpPr>
          <p:cNvPr id="65" name="Google Shape;65;p13"/>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4" name="Shape 114"/>
        <p:cNvGrpSpPr/>
        <p:nvPr/>
      </p:nvGrpSpPr>
      <p:grpSpPr>
        <a:xfrm>
          <a:off x="0" y="0"/>
          <a:ext cx="0" cy="0"/>
          <a:chOff x="0" y="0"/>
          <a:chExt cx="0" cy="0"/>
        </a:xfrm>
      </p:grpSpPr>
      <p:sp>
        <p:nvSpPr>
          <p:cNvPr id="115" name="Google Shape;115;p15"/>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6" name="Google Shape;116;p1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7" name="Google Shape;117;p1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8" name="Google Shape;118;p1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solidFill>
                <a:srgbClr val="000000"/>
              </a:solidFill>
              <a:latin typeface="Times New Roman"/>
              <a:ea typeface="Times New Roman"/>
              <a:cs typeface="Times New Roman"/>
              <a:sym typeface="Times New Roman"/>
            </a:endParaRPr>
          </a:p>
        </p:txBody>
      </p:sp>
      <p:sp>
        <p:nvSpPr>
          <p:cNvPr id="119" name="Google Shape;119;p15"/>
          <p:cNvSpPr/>
          <p:nvPr/>
        </p:nvSpPr>
        <p:spPr>
          <a:xfrm>
            <a:off x="0" y="0"/>
            <a:ext cx="2444400" cy="685764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9" name="Shape 169"/>
        <p:cNvGrpSpPr/>
        <p:nvPr/>
      </p:nvGrpSpPr>
      <p:grpSpPr>
        <a:xfrm>
          <a:off x="0" y="0"/>
          <a:ext cx="0" cy="0"/>
          <a:chOff x="0" y="0"/>
          <a:chExt cx="0" cy="0"/>
        </a:xfrm>
      </p:grpSpPr>
      <p:sp>
        <p:nvSpPr>
          <p:cNvPr id="170" name="Google Shape;170;p1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1" name="Google Shape;171;p1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2" name="Google Shape;172;p1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C929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solidFill>
                <a:srgbClr val="000000"/>
              </a:solidFill>
              <a:latin typeface="Times New Roman"/>
              <a:ea typeface="Times New Roman"/>
              <a:cs typeface="Times New Roman"/>
              <a:sym typeface="Times New Roman"/>
            </a:endParaRPr>
          </a:p>
        </p:txBody>
      </p:sp>
      <p:sp>
        <p:nvSpPr>
          <p:cNvPr id="173" name="Google Shape;173;p1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4" name="Google Shape;174;p1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1.jpg"/><Relationship Id="rId5"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jp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2.jpg"/><Relationship Id="rId5" Type="http://schemas.openxmlformats.org/officeDocument/2006/relationships/image" Target="../media/image19.jpg"/><Relationship Id="rId6" Type="http://schemas.openxmlformats.org/officeDocument/2006/relationships/image" Target="../media/image13.jpg"/></Relationships>
</file>

<file path=ppt/slides/_rels/slide9.xml.rels><?xml version="1.0" encoding="UTF-8" standalone="yes"?><Relationships xmlns="http://schemas.openxmlformats.org/package/2006/relationships"><Relationship Id="rId10" Type="http://schemas.openxmlformats.org/officeDocument/2006/relationships/image" Target="../media/image27.jpg"/><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7.jpg"/><Relationship Id="rId9" Type="http://schemas.openxmlformats.org/officeDocument/2006/relationships/image" Target="../media/image15.jp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FE4"/>
        </a:solidFill>
      </p:bgPr>
    </p:bg>
    <p:spTree>
      <p:nvGrpSpPr>
        <p:cNvPr id="226" name="Shape 226"/>
        <p:cNvGrpSpPr/>
        <p:nvPr/>
      </p:nvGrpSpPr>
      <p:grpSpPr>
        <a:xfrm>
          <a:off x="0" y="0"/>
          <a:ext cx="0" cy="0"/>
          <a:chOff x="0" y="0"/>
          <a:chExt cx="0" cy="0"/>
        </a:xfrm>
      </p:grpSpPr>
      <p:pic>
        <p:nvPicPr>
          <p:cNvPr id="227" name="Google Shape;227;p1"/>
          <p:cNvPicPr preferRelativeResize="0"/>
          <p:nvPr/>
        </p:nvPicPr>
        <p:blipFill rotWithShape="1">
          <a:blip r:embed="rId3">
            <a:alphaModFix/>
          </a:blip>
          <a:srcRect b="0" l="0" r="0" t="0"/>
          <a:stretch/>
        </p:blipFill>
        <p:spPr>
          <a:xfrm>
            <a:off x="2669760" y="0"/>
            <a:ext cx="6852240" cy="68576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8"/>
          <p:cNvSpPr/>
          <p:nvPr/>
        </p:nvSpPr>
        <p:spPr>
          <a:xfrm>
            <a:off x="6499040" y="-10"/>
            <a:ext cx="10515300" cy="10689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ES" sz="3400">
                <a:solidFill>
                  <a:srgbClr val="2E4663"/>
                </a:solidFill>
                <a:latin typeface="Montserrat"/>
                <a:ea typeface="Montserrat"/>
                <a:cs typeface="Montserrat"/>
                <a:sym typeface="Montserrat"/>
              </a:rPr>
              <a:t>PRESENTACIÓN FINAL:</a:t>
            </a:r>
            <a:r>
              <a:rPr b="0" i="0" lang="es-ES" sz="3400" u="none" cap="none" strike="noStrike">
                <a:solidFill>
                  <a:srgbClr val="2E4663"/>
                </a:solidFill>
                <a:latin typeface="Montserrat"/>
                <a:ea typeface="Montserrat"/>
                <a:cs typeface="Montserrat"/>
                <a:sym typeface="Montserrat"/>
              </a:rPr>
              <a:t> </a:t>
            </a:r>
            <a:endParaRPr b="0" i="0" sz="3400" u="none" cap="none" strike="noStrike">
              <a:latin typeface="Arial"/>
              <a:ea typeface="Arial"/>
              <a:cs typeface="Arial"/>
              <a:sym typeface="Arial"/>
            </a:endParaRPr>
          </a:p>
        </p:txBody>
      </p:sp>
      <p:pic>
        <p:nvPicPr>
          <p:cNvPr id="323" name="Google Shape;323;p8"/>
          <p:cNvPicPr preferRelativeResize="0"/>
          <p:nvPr/>
        </p:nvPicPr>
        <p:blipFill rotWithShape="1">
          <a:blip r:embed="rId3">
            <a:alphaModFix/>
          </a:blip>
          <a:srcRect b="0" l="0" r="0" t="4498"/>
          <a:stretch/>
        </p:blipFill>
        <p:spPr>
          <a:xfrm>
            <a:off x="5801225" y="813775"/>
            <a:ext cx="6390776" cy="6044224"/>
          </a:xfrm>
          <a:prstGeom prst="rect">
            <a:avLst/>
          </a:prstGeom>
          <a:noFill/>
          <a:ln>
            <a:noFill/>
          </a:ln>
        </p:spPr>
      </p:pic>
      <p:pic>
        <p:nvPicPr>
          <p:cNvPr id="324" name="Google Shape;324;p8"/>
          <p:cNvPicPr preferRelativeResize="0"/>
          <p:nvPr/>
        </p:nvPicPr>
        <p:blipFill rotWithShape="1">
          <a:blip r:embed="rId4">
            <a:alphaModFix/>
          </a:blip>
          <a:srcRect b="0" l="0" r="0" t="10434"/>
          <a:stretch/>
        </p:blipFill>
        <p:spPr>
          <a:xfrm>
            <a:off x="0" y="0"/>
            <a:ext cx="5801224" cy="3464025"/>
          </a:xfrm>
          <a:prstGeom prst="rect">
            <a:avLst/>
          </a:prstGeom>
          <a:noFill/>
          <a:ln>
            <a:noFill/>
          </a:ln>
        </p:spPr>
      </p:pic>
      <p:pic>
        <p:nvPicPr>
          <p:cNvPr id="325" name="Google Shape;325;p8"/>
          <p:cNvPicPr preferRelativeResize="0"/>
          <p:nvPr/>
        </p:nvPicPr>
        <p:blipFill>
          <a:blip r:embed="rId5">
            <a:alphaModFix/>
          </a:blip>
          <a:stretch>
            <a:fillRect/>
          </a:stretch>
        </p:blipFill>
        <p:spPr>
          <a:xfrm>
            <a:off x="0" y="3021459"/>
            <a:ext cx="5801224" cy="38365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10"/>
          <p:cNvPicPr preferRelativeResize="0"/>
          <p:nvPr/>
        </p:nvPicPr>
        <p:blipFill rotWithShape="1">
          <a:blip r:embed="rId3">
            <a:alphaModFix/>
          </a:blip>
          <a:srcRect b="0" l="0" r="0" t="0"/>
          <a:stretch/>
        </p:blipFill>
        <p:spPr>
          <a:xfrm>
            <a:off x="0" y="-569160"/>
            <a:ext cx="12385440" cy="7562520"/>
          </a:xfrm>
          <a:prstGeom prst="rect">
            <a:avLst/>
          </a:prstGeom>
          <a:noFill/>
          <a:ln>
            <a:noFill/>
          </a:ln>
        </p:spPr>
      </p:pic>
      <p:sp>
        <p:nvSpPr>
          <p:cNvPr id="331" name="Google Shape;331;p10"/>
          <p:cNvSpPr txBox="1"/>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s-ES" sz="1200" u="none" cap="none" strike="noStrike">
                <a:solidFill>
                  <a:srgbClr val="8C929D"/>
                </a:solidFill>
                <a:latin typeface="Calibri"/>
                <a:ea typeface="Calibri"/>
                <a:cs typeface="Calibri"/>
                <a:sym typeface="Calibri"/>
              </a:rPr>
              <a:t>‹#›</a:t>
            </a:fld>
            <a:endParaRPr b="0" i="0" sz="1200" u="none" cap="none" strike="noStrike">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
          <p:cNvSpPr txBox="1"/>
          <p:nvPr/>
        </p:nvSpPr>
        <p:spPr>
          <a:xfrm>
            <a:off x="1821600" y="365040"/>
            <a:ext cx="9531720" cy="13255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Equipo Talentos Inclusivos </a:t>
            </a:r>
            <a:endParaRPr b="0" i="0" sz="4400" u="none" cap="none" strike="noStrike">
              <a:solidFill>
                <a:srgbClr val="000000"/>
              </a:solidFill>
              <a:latin typeface="Arial"/>
              <a:ea typeface="Arial"/>
              <a:cs typeface="Arial"/>
              <a:sym typeface="Arial"/>
            </a:endParaRPr>
          </a:p>
        </p:txBody>
      </p:sp>
      <p:sp>
        <p:nvSpPr>
          <p:cNvPr id="233" name="Google Shape;233;p3"/>
          <p:cNvSpPr/>
          <p:nvPr/>
        </p:nvSpPr>
        <p:spPr>
          <a:xfrm>
            <a:off x="1147680" y="2155320"/>
            <a:ext cx="8835840" cy="3904560"/>
          </a:xfrm>
          <a:prstGeom prst="rect">
            <a:avLst/>
          </a:prstGeom>
          <a:noFill/>
          <a:ln>
            <a:noFill/>
          </a:ln>
        </p:spPr>
        <p:txBody>
          <a:bodyPr anchorCtr="0" anchor="t" bIns="45700" lIns="91425" spcFirstLastPara="1" rIns="91425" wrap="square" tIns="45700">
            <a:noAutofit/>
          </a:bodyPr>
          <a:lstStyle/>
          <a:p>
            <a:pPr indent="0" lvl="0" marL="12600" marR="0" rtl="0" algn="ctr">
              <a:lnSpc>
                <a:spcPct val="131000"/>
              </a:lnSpc>
              <a:spcBef>
                <a:spcPts val="0"/>
              </a:spcBef>
              <a:spcAft>
                <a:spcPts val="0"/>
              </a:spcAft>
              <a:buNone/>
            </a:pPr>
            <a:r>
              <a:rPr b="1" i="1" lang="es-ES" sz="2500" u="none" cap="none" strike="noStrike">
                <a:solidFill>
                  <a:srgbClr val="2E4663"/>
                </a:solidFill>
                <a:latin typeface="Montserrat"/>
                <a:ea typeface="Montserrat"/>
                <a:cs typeface="Montserrat"/>
                <a:sym typeface="Montserrat"/>
              </a:rPr>
              <a:t>IES RAMÓN MÉNÉNDEZ PIDAL ZALAETA</a:t>
            </a:r>
            <a:endParaRPr b="0" i="0" sz="2500" u="none" cap="none" strike="noStrike">
              <a:latin typeface="Arial"/>
              <a:ea typeface="Arial"/>
              <a:cs typeface="Arial"/>
              <a:sym typeface="Arial"/>
            </a:endParaRPr>
          </a:p>
          <a:p>
            <a:pPr indent="0" lvl="0" marL="12600" marR="0" rtl="0" algn="ctr">
              <a:lnSpc>
                <a:spcPct val="131000"/>
              </a:lnSpc>
              <a:spcBef>
                <a:spcPts val="0"/>
              </a:spcBef>
              <a:spcAft>
                <a:spcPts val="0"/>
              </a:spcAft>
              <a:buNone/>
            </a:pPr>
            <a:r>
              <a:rPr b="0" i="1" lang="es-ES" sz="2500" u="none" cap="none" strike="noStrike">
                <a:solidFill>
                  <a:srgbClr val="2E4663"/>
                </a:solidFill>
                <a:latin typeface="Montserrat"/>
                <a:ea typeface="Montserrat"/>
                <a:cs typeface="Montserrat"/>
                <a:sym typeface="Montserrat"/>
              </a:rPr>
              <a:t> (A CORUÑA)</a:t>
            </a:r>
            <a:endParaRPr b="0" i="0" sz="2500" u="none" cap="none" strike="noStrike">
              <a:latin typeface="Arial"/>
              <a:ea typeface="Arial"/>
              <a:cs typeface="Arial"/>
              <a:sym typeface="Arial"/>
            </a:endParaRPr>
          </a:p>
          <a:p>
            <a:pPr indent="0" lvl="0" marL="12600" marR="0" rtl="0" algn="ctr">
              <a:lnSpc>
                <a:spcPct val="131000"/>
              </a:lnSpc>
              <a:spcBef>
                <a:spcPts val="0"/>
              </a:spcBef>
              <a:spcAft>
                <a:spcPts val="0"/>
              </a:spcAft>
              <a:buNone/>
            </a:pPr>
            <a:r>
              <a:rPr b="1" i="1" lang="es-ES" sz="2500" u="none" cap="none" strike="noStrike">
                <a:solidFill>
                  <a:srgbClr val="2E4663"/>
                </a:solidFill>
                <a:latin typeface="Montserrat"/>
                <a:ea typeface="Montserrat"/>
                <a:cs typeface="Montserrat"/>
                <a:sym typeface="Montserrat"/>
              </a:rPr>
              <a:t>CLUB DE CIENCIA  Y TECNOLOGÍA ZALATECNO</a:t>
            </a:r>
            <a:endParaRPr b="0" i="0" sz="2500" u="none" cap="none" strike="noStrike">
              <a:latin typeface="Arial"/>
              <a:ea typeface="Arial"/>
              <a:cs typeface="Arial"/>
              <a:sym typeface="Arial"/>
            </a:endParaRPr>
          </a:p>
          <a:p>
            <a:pPr indent="0" lvl="0" marL="12600" marR="0" rtl="0" algn="ctr">
              <a:lnSpc>
                <a:spcPct val="131000"/>
              </a:lnSpc>
              <a:spcBef>
                <a:spcPts val="0"/>
              </a:spcBef>
              <a:spcAft>
                <a:spcPts val="0"/>
              </a:spcAft>
              <a:buNone/>
            </a:pPr>
            <a:r>
              <a:rPr b="0" i="1" lang="es-ES" sz="1800" u="none" cap="none" strike="noStrike">
                <a:solidFill>
                  <a:srgbClr val="2E4663"/>
                </a:solidFill>
                <a:latin typeface="Montserrat"/>
                <a:ea typeface="Montserrat"/>
                <a:cs typeface="Montserrat"/>
                <a:sym typeface="Montserrat"/>
              </a:rPr>
              <a:t>Participan grupos de 4º de ESO de Tecnología y Dixitalización </a:t>
            </a:r>
            <a:endParaRPr b="0" i="0" sz="1800" u="none" cap="none" strike="noStrike">
              <a:latin typeface="Arial"/>
              <a:ea typeface="Arial"/>
              <a:cs typeface="Arial"/>
              <a:sym typeface="Arial"/>
            </a:endParaRPr>
          </a:p>
          <a:p>
            <a:pPr indent="0" lvl="0" marL="12600" marR="0" rtl="0" algn="ctr">
              <a:lnSpc>
                <a:spcPct val="131000"/>
              </a:lnSpc>
              <a:spcBef>
                <a:spcPts val="0"/>
              </a:spcBef>
              <a:spcAft>
                <a:spcPts val="0"/>
              </a:spcAft>
              <a:buNone/>
            </a:pPr>
            <a:r>
              <a:t/>
            </a:r>
            <a:endParaRPr b="0" i="0" sz="1800" u="none" cap="none" strike="noStrike">
              <a:latin typeface="Arial"/>
              <a:ea typeface="Arial"/>
              <a:cs typeface="Arial"/>
              <a:sym typeface="Arial"/>
            </a:endParaRPr>
          </a:p>
          <a:p>
            <a:pPr indent="0" lvl="0" marL="12600" marR="0" rtl="0" algn="ctr">
              <a:lnSpc>
                <a:spcPct val="131000"/>
              </a:lnSpc>
              <a:spcBef>
                <a:spcPts val="0"/>
              </a:spcBef>
              <a:spcAft>
                <a:spcPts val="0"/>
              </a:spcAft>
              <a:buNone/>
            </a:pPr>
            <a:r>
              <a:rPr b="0" i="1" lang="es-ES" sz="1800" u="none" cap="none" strike="noStrike">
                <a:solidFill>
                  <a:srgbClr val="2E4663"/>
                </a:solidFill>
                <a:latin typeface="Montserrat"/>
                <a:ea typeface="Montserrat"/>
                <a:cs typeface="Montserrat"/>
                <a:sym typeface="Montserrat"/>
              </a:rPr>
              <a:t>Reto </a:t>
            </a:r>
            <a:r>
              <a:rPr i="1" lang="es-ES" sz="1800">
                <a:solidFill>
                  <a:srgbClr val="2E4663"/>
                </a:solidFill>
                <a:latin typeface="Montserrat"/>
                <a:ea typeface="Montserrat"/>
                <a:cs typeface="Montserrat"/>
                <a:sym typeface="Montserrat"/>
              </a:rPr>
              <a:t>Ajedrez Adaptado</a:t>
            </a:r>
            <a:r>
              <a:rPr b="0" i="1" lang="es-ES" sz="1800" u="none" cap="none" strike="noStrike">
                <a:solidFill>
                  <a:srgbClr val="2E4663"/>
                </a:solidFill>
                <a:latin typeface="Montserrat"/>
                <a:ea typeface="Montserrat"/>
                <a:cs typeface="Montserrat"/>
                <a:sym typeface="Montserrat"/>
              </a:rPr>
              <a:t>.</a:t>
            </a:r>
            <a:endParaRPr b="0" i="0" sz="1800" u="none" cap="none" strike="noStrike">
              <a:latin typeface="Arial"/>
              <a:ea typeface="Arial"/>
              <a:cs typeface="Arial"/>
              <a:sym typeface="Arial"/>
            </a:endParaRPr>
          </a:p>
          <a:p>
            <a:pPr indent="0" lvl="0" marL="12600" marR="0" rtl="0" algn="ctr">
              <a:lnSpc>
                <a:spcPct val="131000"/>
              </a:lnSpc>
              <a:spcBef>
                <a:spcPts val="0"/>
              </a:spcBef>
              <a:spcAft>
                <a:spcPts val="0"/>
              </a:spcAft>
              <a:buNone/>
            </a:pPr>
            <a:r>
              <a:rPr b="0" i="1" lang="es-ES" sz="1800" u="none" cap="none" strike="noStrike">
                <a:solidFill>
                  <a:srgbClr val="2E4663"/>
                </a:solidFill>
                <a:latin typeface="Montserrat"/>
                <a:ea typeface="Montserrat"/>
                <a:cs typeface="Montserrat"/>
                <a:sym typeface="Montserrat"/>
              </a:rPr>
              <a:t>Colaboran </a:t>
            </a:r>
            <a:r>
              <a:rPr i="1" lang="es-ES" sz="1800">
                <a:solidFill>
                  <a:srgbClr val="2E4663"/>
                </a:solidFill>
                <a:latin typeface="Montserrat"/>
                <a:ea typeface="Montserrat"/>
                <a:cs typeface="Montserrat"/>
                <a:sym typeface="Montserrat"/>
              </a:rPr>
              <a:t>22</a:t>
            </a:r>
            <a:r>
              <a:rPr b="0" i="1" lang="es-ES" sz="1800" u="none" cap="none" strike="noStrike">
                <a:solidFill>
                  <a:srgbClr val="2E4663"/>
                </a:solidFill>
                <a:latin typeface="Montserrat"/>
                <a:ea typeface="Montserrat"/>
                <a:cs typeface="Montserrat"/>
                <a:sym typeface="Montserrat"/>
              </a:rPr>
              <a:t> alumnos-as </a:t>
            </a:r>
            <a:endParaRPr b="0" i="0" sz="1800" u="none" cap="none" strike="noStrik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
          <p:cNvSpPr txBox="1"/>
          <p:nvPr/>
        </p:nvSpPr>
        <p:spPr>
          <a:xfrm>
            <a:off x="761875" y="487075"/>
            <a:ext cx="11507400" cy="745800"/>
          </a:xfrm>
          <a:prstGeom prst="rect">
            <a:avLst/>
          </a:prstGeom>
          <a:noFill/>
          <a:ln>
            <a:noFill/>
          </a:ln>
        </p:spPr>
        <p:txBody>
          <a:bodyPr anchorCtr="0" anchor="ctr" bIns="45700" lIns="91425" spcFirstLastPara="1" rIns="91425" wrap="square" tIns="45700">
            <a:normAutofit fontScale="55000" lnSpcReduction="20000"/>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Reto seleccionado: </a:t>
            </a:r>
            <a:r>
              <a:rPr b="1" lang="es-ES" sz="4400">
                <a:solidFill>
                  <a:srgbClr val="2E4663"/>
                </a:solidFill>
                <a:latin typeface="Montserrat"/>
                <a:ea typeface="Montserrat"/>
                <a:cs typeface="Montserrat"/>
                <a:sym typeface="Montserrat"/>
              </a:rPr>
              <a:t>AJEDREZ</a:t>
            </a:r>
            <a:r>
              <a:rPr b="1" i="0" lang="es-ES" sz="4400" u="none" cap="none" strike="noStrike">
                <a:solidFill>
                  <a:srgbClr val="2E4663"/>
                </a:solidFill>
                <a:latin typeface="Montserrat"/>
                <a:ea typeface="Montserrat"/>
                <a:cs typeface="Montserrat"/>
                <a:sym typeface="Montserrat"/>
              </a:rPr>
              <a:t> ADAPTADO</a:t>
            </a:r>
            <a:br>
              <a:rPr b="0" i="0" lang="es-ES" sz="1800" u="none" cap="none" strike="noStrike"/>
            </a:br>
            <a:br>
              <a:rPr b="0" i="0" lang="es-ES" sz="1800" u="none" cap="none" strike="noStrike"/>
            </a:br>
            <a:endParaRPr b="0" i="0" sz="4400" u="none" cap="none" strike="noStrike">
              <a:solidFill>
                <a:srgbClr val="000000"/>
              </a:solidFill>
              <a:latin typeface="Arial"/>
              <a:ea typeface="Arial"/>
              <a:cs typeface="Arial"/>
              <a:sym typeface="Arial"/>
            </a:endParaRPr>
          </a:p>
        </p:txBody>
      </p:sp>
      <p:sp>
        <p:nvSpPr>
          <p:cNvPr id="239" name="Google Shape;239;p2"/>
          <p:cNvSpPr txBox="1"/>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s-ES" sz="1200" u="none" cap="none" strike="noStrike">
                <a:solidFill>
                  <a:srgbClr val="8C929D"/>
                </a:solidFill>
                <a:latin typeface="Calibri"/>
                <a:ea typeface="Calibri"/>
                <a:cs typeface="Calibri"/>
                <a:sym typeface="Calibri"/>
              </a:rPr>
              <a:t>‹#›</a:t>
            </a:fld>
            <a:endParaRPr b="0" i="0" sz="1200" u="none" cap="none" strike="noStrike">
              <a:latin typeface="Times New Roman"/>
              <a:ea typeface="Times New Roman"/>
              <a:cs typeface="Times New Roman"/>
              <a:sym typeface="Times New Roman"/>
            </a:endParaRPr>
          </a:p>
        </p:txBody>
      </p:sp>
      <p:sp>
        <p:nvSpPr>
          <p:cNvPr id="240" name="Google Shape;240;p2"/>
          <p:cNvSpPr/>
          <p:nvPr/>
        </p:nvSpPr>
        <p:spPr>
          <a:xfrm>
            <a:off x="740525" y="1208269"/>
            <a:ext cx="5935200" cy="462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s-ES" sz="1800" u="none" cap="none" strike="noStrike">
                <a:solidFill>
                  <a:srgbClr val="2E4663"/>
                </a:solidFill>
                <a:latin typeface="Montserrat"/>
                <a:ea typeface="Montserrat"/>
                <a:cs typeface="Montserrat"/>
                <a:sym typeface="Montserrat"/>
              </a:rPr>
              <a:t>Grupo de alumnos-as:</a:t>
            </a:r>
            <a:endParaRPr b="1" i="0" sz="1800" u="none" cap="none" strike="noStrike"/>
          </a:p>
          <a:p>
            <a:pPr indent="0" lvl="0" marL="0" marR="0" rtl="0" algn="just">
              <a:lnSpc>
                <a:spcPct val="100000"/>
              </a:lnSpc>
              <a:spcBef>
                <a:spcPts val="0"/>
              </a:spcBef>
              <a:spcAft>
                <a:spcPts val="0"/>
              </a:spcAft>
              <a:buNone/>
            </a:pPr>
            <a:r>
              <a:rPr b="0" i="0" lang="es-ES" sz="1800" u="none" cap="none" strike="noStrike">
                <a:solidFill>
                  <a:srgbClr val="2E4663"/>
                </a:solidFill>
                <a:latin typeface="Montserrat"/>
                <a:ea typeface="Montserrat"/>
                <a:cs typeface="Montserrat"/>
                <a:sym typeface="Montserrat"/>
              </a:rPr>
              <a:t>David Abuín Carballo, Antón Cillero García, Guillermo Corominas Roura, Gabriel de la Torre Taboada, David Alejandro Díaz Oña, Brais Esmorís Rilo, Xoel González Gil, Laura Lage González, Xabi López Vázquez, Manuel Montes Sanmartín, Elio Núñez Docabo, Artai Portos Vázquez, Darío Rodríguez Vilasuso, Benjamín Romero Núñez, Martina Romero Núñez, Diego Silvarrey Oreiro,</a:t>
            </a:r>
            <a:endParaRPr b="0" i="0" sz="1800" u="none" cap="none" strike="noStrike">
              <a:latin typeface="Arial"/>
              <a:ea typeface="Arial"/>
              <a:cs typeface="Arial"/>
              <a:sym typeface="Arial"/>
            </a:endParaRPr>
          </a:p>
          <a:p>
            <a:pPr indent="0" lvl="0" marL="0" marR="0" rtl="0" algn="just">
              <a:lnSpc>
                <a:spcPct val="100000"/>
              </a:lnSpc>
              <a:spcBef>
                <a:spcPts val="0"/>
              </a:spcBef>
              <a:spcAft>
                <a:spcPts val="0"/>
              </a:spcAft>
              <a:buNone/>
            </a:pPr>
            <a:r>
              <a:rPr b="0" i="0" lang="es-ES" sz="1800" u="none" cap="none" strike="noStrike">
                <a:solidFill>
                  <a:srgbClr val="2E4663"/>
                </a:solidFill>
                <a:latin typeface="Montserrat"/>
                <a:ea typeface="Montserrat"/>
                <a:cs typeface="Montserrat"/>
                <a:sym typeface="Montserrat"/>
              </a:rPr>
              <a:t>Miguel Vázquez Alonso, Tomás Vázquez Veiga, Dilber Tijda Akyol Carreño, José Ares Bacariza, Cloe López García, Lola Vázquez Cortés.</a:t>
            </a:r>
            <a:endParaRPr b="0" i="0" sz="18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latin typeface="Arial"/>
              <a:ea typeface="Arial"/>
              <a:cs typeface="Arial"/>
              <a:sym typeface="Arial"/>
            </a:endParaRPr>
          </a:p>
          <a:p>
            <a:pPr indent="0" lvl="0" marL="0" marR="0" rtl="0" algn="l">
              <a:lnSpc>
                <a:spcPct val="100000"/>
              </a:lnSpc>
              <a:spcBef>
                <a:spcPts val="0"/>
              </a:spcBef>
              <a:spcAft>
                <a:spcPts val="0"/>
              </a:spcAft>
              <a:buNone/>
            </a:pPr>
            <a:r>
              <a:rPr b="1" i="0" lang="es-ES" sz="1800" u="none" cap="none" strike="noStrike">
                <a:solidFill>
                  <a:srgbClr val="2E4663"/>
                </a:solidFill>
                <a:latin typeface="Montserrat"/>
                <a:ea typeface="Montserrat"/>
                <a:cs typeface="Montserrat"/>
                <a:sym typeface="Montserrat"/>
              </a:rPr>
              <a:t>Docentes: </a:t>
            </a:r>
            <a:endParaRPr b="1" i="0" sz="1800" u="none" cap="none" strike="noStrike">
              <a:solidFill>
                <a:srgbClr val="2E4663"/>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s-ES" sz="1800">
                <a:solidFill>
                  <a:srgbClr val="2E4663"/>
                </a:solidFill>
                <a:latin typeface="Montserrat"/>
                <a:ea typeface="Montserrat"/>
                <a:cs typeface="Montserrat"/>
                <a:sym typeface="Montserrat"/>
              </a:rPr>
              <a:t>Belén Abella Crespo e Jose Mendoza Morandeira.</a:t>
            </a:r>
            <a:endParaRPr b="0" i="0" sz="1800" u="none" cap="none" strike="noStrike">
              <a:latin typeface="Arial"/>
              <a:ea typeface="Arial"/>
              <a:cs typeface="Arial"/>
              <a:sym typeface="Arial"/>
            </a:endParaRPr>
          </a:p>
        </p:txBody>
      </p:sp>
      <p:pic>
        <p:nvPicPr>
          <p:cNvPr id="241" name="Google Shape;241;p2" title="02.jpg"/>
          <p:cNvPicPr preferRelativeResize="0"/>
          <p:nvPr/>
        </p:nvPicPr>
        <p:blipFill>
          <a:blip r:embed="rId3">
            <a:alphaModFix/>
          </a:blip>
          <a:stretch>
            <a:fillRect/>
          </a:stretch>
        </p:blipFill>
        <p:spPr>
          <a:xfrm>
            <a:off x="7361525" y="867292"/>
            <a:ext cx="4045350" cy="2696908"/>
          </a:xfrm>
          <a:prstGeom prst="rect">
            <a:avLst/>
          </a:prstGeom>
          <a:noFill/>
          <a:ln>
            <a:noFill/>
          </a:ln>
        </p:spPr>
      </p:pic>
      <p:pic>
        <p:nvPicPr>
          <p:cNvPr id="242" name="Google Shape;242;p2" title="01.jpg"/>
          <p:cNvPicPr preferRelativeResize="0"/>
          <p:nvPr/>
        </p:nvPicPr>
        <p:blipFill>
          <a:blip r:embed="rId4">
            <a:alphaModFix/>
          </a:blip>
          <a:stretch>
            <a:fillRect/>
          </a:stretch>
        </p:blipFill>
        <p:spPr>
          <a:xfrm>
            <a:off x="7361525" y="3909826"/>
            <a:ext cx="4045350" cy="267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
          <p:cNvSpPr/>
          <p:nvPr/>
        </p:nvSpPr>
        <p:spPr>
          <a:xfrm>
            <a:off x="1068120" y="517680"/>
            <a:ext cx="10515240" cy="13255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¿Qué nos ha aportado el proyecto Talentos Inclusivos?</a:t>
            </a:r>
            <a:endParaRPr b="0" i="0" sz="4400" u="none" cap="none" strike="noStrike">
              <a:latin typeface="Arial"/>
              <a:ea typeface="Arial"/>
              <a:cs typeface="Arial"/>
              <a:sym typeface="Arial"/>
            </a:endParaRPr>
          </a:p>
        </p:txBody>
      </p:sp>
      <p:sp>
        <p:nvSpPr>
          <p:cNvPr id="248" name="Google Shape;248;p4"/>
          <p:cNvSpPr/>
          <p:nvPr/>
        </p:nvSpPr>
        <p:spPr>
          <a:xfrm>
            <a:off x="2214720" y="1937040"/>
            <a:ext cx="8876100" cy="33504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rPr b="0" i="1" lang="es-ES" sz="2200" u="none" cap="none" strike="noStrike">
                <a:solidFill>
                  <a:srgbClr val="2E4663"/>
                </a:solidFill>
                <a:latin typeface="Montserrat"/>
                <a:ea typeface="Montserrat"/>
                <a:cs typeface="Montserrat"/>
                <a:sym typeface="Montserrat"/>
              </a:rPr>
              <a:t>Este proyecto nos ha ayudado a ser más altruistas, </a:t>
            </a:r>
            <a:r>
              <a:rPr i="1" lang="es-ES" sz="2200">
                <a:solidFill>
                  <a:srgbClr val="2E4663"/>
                </a:solidFill>
                <a:latin typeface="Montserrat"/>
                <a:ea typeface="Montserrat"/>
                <a:cs typeface="Montserrat"/>
                <a:sym typeface="Montserrat"/>
              </a:rPr>
              <a:t>h</a:t>
            </a:r>
            <a:r>
              <a:rPr b="0" i="1" lang="es-ES" sz="2200" u="none" cap="none" strike="noStrike">
                <a:solidFill>
                  <a:srgbClr val="2E4663"/>
                </a:solidFill>
                <a:latin typeface="Montserrat"/>
                <a:ea typeface="Montserrat"/>
                <a:cs typeface="Montserrat"/>
                <a:sym typeface="Montserrat"/>
              </a:rPr>
              <a:t>emos trabajado la cooperación entre compañeros de nuestro centro y  con otros centros educativos.</a:t>
            </a:r>
            <a:endParaRPr b="0" i="1" sz="2200" u="none" cap="none" strike="noStrike">
              <a:solidFill>
                <a:srgbClr val="2E4663"/>
              </a:solidFill>
              <a:latin typeface="Montserrat"/>
              <a:ea typeface="Montserrat"/>
              <a:cs typeface="Montserrat"/>
              <a:sym typeface="Montserrat"/>
            </a:endParaRPr>
          </a:p>
          <a:p>
            <a:pPr indent="0" lvl="0" marL="0" marR="0" rtl="0" algn="just">
              <a:lnSpc>
                <a:spcPct val="150000"/>
              </a:lnSpc>
              <a:spcBef>
                <a:spcPts val="0"/>
              </a:spcBef>
              <a:spcAft>
                <a:spcPts val="0"/>
              </a:spcAft>
              <a:buNone/>
            </a:pPr>
            <a:r>
              <a:t/>
            </a:r>
            <a:endParaRPr i="1" sz="2200">
              <a:solidFill>
                <a:srgbClr val="2E4663"/>
              </a:solidFill>
              <a:latin typeface="Montserrat"/>
              <a:ea typeface="Montserrat"/>
              <a:cs typeface="Montserrat"/>
              <a:sym typeface="Montserrat"/>
            </a:endParaRPr>
          </a:p>
          <a:p>
            <a:pPr indent="0" lvl="0" marL="0" marR="0" rtl="0" algn="just">
              <a:lnSpc>
                <a:spcPct val="150000"/>
              </a:lnSpc>
              <a:spcBef>
                <a:spcPts val="0"/>
              </a:spcBef>
              <a:spcAft>
                <a:spcPts val="0"/>
              </a:spcAft>
              <a:buNone/>
            </a:pPr>
            <a:r>
              <a:rPr b="0" i="1" lang="es-ES" sz="2200" u="none" cap="none" strike="noStrike">
                <a:solidFill>
                  <a:srgbClr val="2E4663"/>
                </a:solidFill>
                <a:latin typeface="Montserrat"/>
                <a:ea typeface="Montserrat"/>
                <a:cs typeface="Montserrat"/>
                <a:sym typeface="Montserrat"/>
              </a:rPr>
              <a:t>Nos ha aportado destrezas  y conocimientos de diseño, hemos hecho montaje  y práctica.</a:t>
            </a:r>
            <a:endParaRPr b="0" i="1" sz="2200" u="none" cap="none" strike="noStrike">
              <a:solidFill>
                <a:srgbClr val="2E4663"/>
              </a:solidFill>
              <a:latin typeface="Montserrat"/>
              <a:ea typeface="Montserrat"/>
              <a:cs typeface="Montserrat"/>
              <a:sym typeface="Montserrat"/>
            </a:endParaRPr>
          </a:p>
          <a:p>
            <a:pPr indent="0" lvl="0" marL="0" marR="0" rtl="0" algn="just">
              <a:lnSpc>
                <a:spcPct val="150000"/>
              </a:lnSpc>
              <a:spcBef>
                <a:spcPts val="0"/>
              </a:spcBef>
              <a:spcAft>
                <a:spcPts val="0"/>
              </a:spcAft>
              <a:buNone/>
            </a:pPr>
            <a:r>
              <a:t/>
            </a:r>
            <a:endParaRPr i="1" sz="2200">
              <a:solidFill>
                <a:srgbClr val="2E4663"/>
              </a:solidFill>
              <a:latin typeface="Montserrat"/>
              <a:ea typeface="Montserrat"/>
              <a:cs typeface="Montserrat"/>
              <a:sym typeface="Montserrat"/>
            </a:endParaRPr>
          </a:p>
          <a:p>
            <a:pPr indent="0" lvl="0" marL="0" marR="0" rtl="0" algn="just">
              <a:lnSpc>
                <a:spcPct val="150000"/>
              </a:lnSpc>
              <a:spcBef>
                <a:spcPts val="0"/>
              </a:spcBef>
              <a:spcAft>
                <a:spcPts val="0"/>
              </a:spcAft>
              <a:buNone/>
            </a:pPr>
            <a:r>
              <a:rPr b="0" i="1" lang="es-ES" sz="2200" u="none" cap="none" strike="noStrike">
                <a:solidFill>
                  <a:srgbClr val="2E4663"/>
                </a:solidFill>
                <a:latin typeface="Montserrat"/>
                <a:ea typeface="Montserrat"/>
                <a:cs typeface="Montserrat"/>
                <a:sym typeface="Montserrat"/>
              </a:rPr>
              <a:t>Hemos aprendido de otras personas y hemos compartido lo que hemos aprendido durante el proceso.</a:t>
            </a:r>
            <a:endParaRPr b="0" i="0" sz="2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2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2200" u="none" cap="none" strike="noStrik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5"/>
          <p:cNvPicPr preferRelativeResize="0"/>
          <p:nvPr/>
        </p:nvPicPr>
        <p:blipFill>
          <a:blip r:embed="rId3">
            <a:alphaModFix/>
          </a:blip>
          <a:stretch>
            <a:fillRect/>
          </a:stretch>
        </p:blipFill>
        <p:spPr>
          <a:xfrm>
            <a:off x="5194675" y="1429125"/>
            <a:ext cx="3030425" cy="3030425"/>
          </a:xfrm>
          <a:prstGeom prst="rect">
            <a:avLst/>
          </a:prstGeom>
          <a:noFill/>
          <a:ln>
            <a:noFill/>
          </a:ln>
        </p:spPr>
      </p:pic>
      <p:sp>
        <p:nvSpPr>
          <p:cNvPr id="254" name="Google Shape;254;p5"/>
          <p:cNvSpPr txBox="1"/>
          <p:nvPr/>
        </p:nvSpPr>
        <p:spPr>
          <a:xfrm>
            <a:off x="659175" y="365050"/>
            <a:ext cx="11013600" cy="13251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El reto paso a paso: </a:t>
            </a:r>
            <a:r>
              <a:rPr b="1" lang="es-ES" sz="4400">
                <a:solidFill>
                  <a:srgbClr val="2E4663"/>
                </a:solidFill>
                <a:latin typeface="Montserrat"/>
                <a:ea typeface="Montserrat"/>
                <a:cs typeface="Montserrat"/>
                <a:sym typeface="Montserrat"/>
              </a:rPr>
              <a:t>Ajedrez Adaptado</a:t>
            </a:r>
            <a:endParaRPr b="0" i="0" sz="4400" u="none" cap="none" strike="noStrike">
              <a:solidFill>
                <a:srgbClr val="000000"/>
              </a:solidFill>
              <a:latin typeface="Arial"/>
              <a:ea typeface="Arial"/>
              <a:cs typeface="Arial"/>
              <a:sym typeface="Arial"/>
            </a:endParaRPr>
          </a:p>
        </p:txBody>
      </p:sp>
      <p:sp>
        <p:nvSpPr>
          <p:cNvPr id="255" name="Google Shape;255;p5"/>
          <p:cNvSpPr/>
          <p:nvPr/>
        </p:nvSpPr>
        <p:spPr>
          <a:xfrm>
            <a:off x="1096560" y="1690560"/>
            <a:ext cx="9153360" cy="2547000"/>
          </a:xfrm>
          <a:prstGeom prst="rect">
            <a:avLst/>
          </a:prstGeom>
          <a:noFill/>
          <a:ln>
            <a:noFill/>
          </a:ln>
        </p:spPr>
        <p:txBody>
          <a:bodyPr anchorCtr="0" anchor="t" bIns="45700" lIns="91425" spcFirstLastPara="1" rIns="91425" wrap="square" tIns="45700">
            <a:noAutofit/>
          </a:bodyPr>
          <a:lstStyle/>
          <a:p>
            <a:pPr indent="0" lvl="0" marL="12600" marR="0" rtl="0" algn="just">
              <a:lnSpc>
                <a:spcPct val="131000"/>
              </a:lnSpc>
              <a:spcBef>
                <a:spcPts val="0"/>
              </a:spcBef>
              <a:spcAft>
                <a:spcPts val="0"/>
              </a:spcAft>
              <a:buNone/>
            </a:pPr>
            <a:r>
              <a:rPr b="1" i="0" lang="es-ES" sz="1800" u="none" cap="none" strike="noStrike">
                <a:solidFill>
                  <a:srgbClr val="2E4663"/>
                </a:solidFill>
                <a:latin typeface="Montserrat"/>
                <a:ea typeface="Montserrat"/>
                <a:cs typeface="Montserrat"/>
                <a:sym typeface="Montserrat"/>
              </a:rPr>
              <a:t>MATERIALES:</a:t>
            </a:r>
            <a:endParaRPr b="0" i="0" sz="1800" u="none" cap="none" strike="noStrike">
              <a:latin typeface="Arial"/>
              <a:ea typeface="Arial"/>
              <a:cs typeface="Arial"/>
              <a:sym typeface="Arial"/>
            </a:endParaRPr>
          </a:p>
          <a:p>
            <a:pPr indent="-342720" lvl="0" marL="457200" marR="0" rtl="0" algn="just">
              <a:lnSpc>
                <a:spcPct val="131000"/>
              </a:lnSpc>
              <a:spcBef>
                <a:spcPts val="99"/>
              </a:spcBef>
              <a:spcAft>
                <a:spcPts val="0"/>
              </a:spcAft>
              <a:buClr>
                <a:srgbClr val="000000"/>
              </a:buClr>
              <a:buSzPts val="1800"/>
              <a:buFont typeface="Montserrat"/>
              <a:buChar char="●"/>
            </a:pPr>
            <a:r>
              <a:rPr b="0" i="0" lang="es-ES" sz="1800" u="none" cap="none" strike="noStrike">
                <a:solidFill>
                  <a:srgbClr val="000000"/>
                </a:solidFill>
                <a:latin typeface="Montserrat"/>
                <a:ea typeface="Montserrat"/>
                <a:cs typeface="Montserrat"/>
                <a:sym typeface="Montserrat"/>
              </a:rPr>
              <a:t>Material de impresión 3</a:t>
            </a:r>
            <a:r>
              <a:rPr lang="es-ES" sz="1800">
                <a:latin typeface="Montserrat"/>
                <a:ea typeface="Montserrat"/>
                <a:cs typeface="Montserrat"/>
                <a:sym typeface="Montserrat"/>
              </a:rPr>
              <a:t>D</a:t>
            </a:r>
            <a:r>
              <a:rPr b="0" i="0" lang="es-ES" sz="1800" u="none" cap="none" strike="noStrike">
                <a:solidFill>
                  <a:srgbClr val="000000"/>
                </a:solidFill>
                <a:latin typeface="Montserrat"/>
                <a:ea typeface="Montserrat"/>
                <a:cs typeface="Montserrat"/>
                <a:sym typeface="Montserrat"/>
              </a:rPr>
              <a:t>: PLA  rígido </a:t>
            </a:r>
            <a:endParaRPr b="0" i="0" sz="1800" u="none" cap="none" strike="noStrike">
              <a:latin typeface="Arial"/>
              <a:ea typeface="Arial"/>
              <a:cs typeface="Arial"/>
              <a:sym typeface="Arial"/>
            </a:endParaRPr>
          </a:p>
          <a:p>
            <a:pPr indent="-342720" lvl="0" marL="457200" marR="0" rtl="0" algn="l">
              <a:lnSpc>
                <a:spcPct val="131000"/>
              </a:lnSpc>
              <a:spcBef>
                <a:spcPts val="0"/>
              </a:spcBef>
              <a:spcAft>
                <a:spcPts val="0"/>
              </a:spcAft>
              <a:buClr>
                <a:srgbClr val="000000"/>
              </a:buClr>
              <a:buSzPts val="1800"/>
              <a:buFont typeface="Montserrat"/>
              <a:buChar char="●"/>
            </a:pPr>
            <a:r>
              <a:rPr lang="es-ES" sz="1800">
                <a:latin typeface="Montserrat"/>
                <a:ea typeface="Montserrat"/>
                <a:cs typeface="Montserrat"/>
                <a:sym typeface="Montserrat"/>
              </a:rPr>
              <a:t>Tableros de Madera</a:t>
            </a:r>
            <a:endParaRPr b="0" i="0" sz="1800" u="none" cap="none" strike="noStrike">
              <a:latin typeface="Arial"/>
              <a:ea typeface="Arial"/>
              <a:cs typeface="Arial"/>
              <a:sym typeface="Arial"/>
            </a:endParaRPr>
          </a:p>
          <a:p>
            <a:pPr indent="-342720" lvl="0" marL="457200" marR="0" rtl="0" algn="l">
              <a:lnSpc>
                <a:spcPct val="131000"/>
              </a:lnSpc>
              <a:spcBef>
                <a:spcPts val="0"/>
              </a:spcBef>
              <a:spcAft>
                <a:spcPts val="0"/>
              </a:spcAft>
              <a:buClr>
                <a:srgbClr val="000000"/>
              </a:buClr>
              <a:buSzPts val="1800"/>
              <a:buFont typeface="Montserrat"/>
              <a:buChar char="●"/>
            </a:pPr>
            <a:r>
              <a:rPr lang="es-ES" sz="1800">
                <a:latin typeface="Montserrat"/>
                <a:ea typeface="Montserrat"/>
                <a:cs typeface="Montserrat"/>
                <a:sym typeface="Montserrat"/>
              </a:rPr>
              <a:t>Imanes y Arandelas</a:t>
            </a:r>
            <a:endParaRPr b="0" i="0" sz="1800" u="none" cap="none" strike="noStrike">
              <a:latin typeface="Arial"/>
              <a:ea typeface="Arial"/>
              <a:cs typeface="Arial"/>
              <a:sym typeface="Arial"/>
            </a:endParaRPr>
          </a:p>
          <a:p>
            <a:pPr indent="-342719" lvl="0" marL="457200" marR="0" rtl="0" algn="l">
              <a:lnSpc>
                <a:spcPct val="131000"/>
              </a:lnSpc>
              <a:spcBef>
                <a:spcPts val="0"/>
              </a:spcBef>
              <a:spcAft>
                <a:spcPts val="0"/>
              </a:spcAft>
              <a:buClr>
                <a:srgbClr val="000000"/>
              </a:buClr>
              <a:buSzPts val="1800"/>
              <a:buFont typeface="Montserrat"/>
              <a:buChar char="●"/>
            </a:pPr>
            <a:r>
              <a:rPr lang="es-ES" sz="1800">
                <a:latin typeface="Montserrat"/>
                <a:ea typeface="Montserrat"/>
                <a:cs typeface="Montserrat"/>
                <a:sym typeface="Montserrat"/>
              </a:rPr>
              <a:t>Impresora 3D</a:t>
            </a:r>
            <a:endParaRPr sz="1800">
              <a:latin typeface="Montserrat"/>
              <a:ea typeface="Montserrat"/>
              <a:cs typeface="Montserrat"/>
              <a:sym typeface="Montserrat"/>
            </a:endParaRPr>
          </a:p>
          <a:p>
            <a:pPr indent="-342720" lvl="0" marL="457200" marR="0" rtl="0" algn="l">
              <a:lnSpc>
                <a:spcPct val="131000"/>
              </a:lnSpc>
              <a:spcBef>
                <a:spcPts val="0"/>
              </a:spcBef>
              <a:spcAft>
                <a:spcPts val="0"/>
              </a:spcAft>
              <a:buClr>
                <a:srgbClr val="000000"/>
              </a:buClr>
              <a:buSzPts val="1800"/>
              <a:buFont typeface="Montserrat"/>
              <a:buChar char="●"/>
            </a:pPr>
            <a:r>
              <a:rPr lang="es-ES" sz="1800">
                <a:latin typeface="Montserrat"/>
                <a:ea typeface="Montserrat"/>
                <a:cs typeface="Montserrat"/>
                <a:sym typeface="Montserrat"/>
              </a:rPr>
              <a:t>Cortadora Láser</a:t>
            </a:r>
            <a:endParaRPr b="0" i="0" sz="1800" u="none" cap="none" strike="noStrike">
              <a:latin typeface="Arial"/>
              <a:ea typeface="Arial"/>
              <a:cs typeface="Arial"/>
              <a:sym typeface="Arial"/>
            </a:endParaRPr>
          </a:p>
          <a:p>
            <a:pPr indent="0" lvl="0" marL="12600" marR="0" rtl="0" algn="l">
              <a:lnSpc>
                <a:spcPct val="131000"/>
              </a:lnSpc>
              <a:spcBef>
                <a:spcPts val="99"/>
              </a:spcBef>
              <a:spcAft>
                <a:spcPts val="0"/>
              </a:spcAft>
              <a:buNone/>
            </a:pPr>
            <a:r>
              <a:rPr b="0" i="0" lang="es-ES" sz="1800" u="none" cap="none" strike="noStrike">
                <a:solidFill>
                  <a:srgbClr val="2E4663"/>
                </a:solidFill>
                <a:latin typeface="Montserrat"/>
                <a:ea typeface="Montserrat"/>
                <a:cs typeface="Montserrat"/>
                <a:sym typeface="Montserrat"/>
              </a:rPr>
              <a:t>              </a:t>
            </a:r>
            <a:endParaRPr b="0" i="0" sz="1800" u="none" cap="none" strike="noStrike">
              <a:latin typeface="Arial"/>
              <a:ea typeface="Arial"/>
              <a:cs typeface="Arial"/>
              <a:sym typeface="Arial"/>
            </a:endParaRPr>
          </a:p>
        </p:txBody>
      </p:sp>
      <p:sp>
        <p:nvSpPr>
          <p:cNvPr id="256" name="Google Shape;256;p5"/>
          <p:cNvSpPr/>
          <p:nvPr/>
        </p:nvSpPr>
        <p:spPr>
          <a:xfrm>
            <a:off x="6400440" y="1420200"/>
            <a:ext cx="4953240" cy="3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5" title="Fotos hilos de plástico libres de regalías | Pxfuel"/>
          <p:cNvPicPr preferRelativeResize="0"/>
          <p:nvPr/>
        </p:nvPicPr>
        <p:blipFill rotWithShape="1">
          <a:blip r:embed="rId4">
            <a:alphaModFix/>
          </a:blip>
          <a:srcRect b="0" l="0" r="0" t="-52928"/>
          <a:stretch/>
        </p:blipFill>
        <p:spPr>
          <a:xfrm>
            <a:off x="8225093" y="588885"/>
            <a:ext cx="3333750" cy="2209800"/>
          </a:xfrm>
          <a:prstGeom prst="rect">
            <a:avLst/>
          </a:prstGeom>
          <a:noFill/>
          <a:ln>
            <a:noFill/>
          </a:ln>
        </p:spPr>
      </p:pic>
      <p:pic>
        <p:nvPicPr>
          <p:cNvPr id="258" name="Google Shape;258;p5"/>
          <p:cNvPicPr preferRelativeResize="0"/>
          <p:nvPr/>
        </p:nvPicPr>
        <p:blipFill>
          <a:blip r:embed="rId5">
            <a:alphaModFix/>
          </a:blip>
          <a:stretch>
            <a:fillRect/>
          </a:stretch>
        </p:blipFill>
        <p:spPr>
          <a:xfrm>
            <a:off x="8225100" y="2810849"/>
            <a:ext cx="3333750" cy="1666875"/>
          </a:xfrm>
          <a:prstGeom prst="rect">
            <a:avLst/>
          </a:prstGeom>
          <a:noFill/>
          <a:ln>
            <a:noFill/>
          </a:ln>
        </p:spPr>
      </p:pic>
      <p:pic>
        <p:nvPicPr>
          <p:cNvPr id="259" name="Google Shape;259;p5"/>
          <p:cNvPicPr preferRelativeResize="0"/>
          <p:nvPr/>
        </p:nvPicPr>
        <p:blipFill>
          <a:blip r:embed="rId6">
            <a:alphaModFix/>
          </a:blip>
          <a:stretch>
            <a:fillRect/>
          </a:stretch>
        </p:blipFill>
        <p:spPr>
          <a:xfrm>
            <a:off x="5423269" y="4477725"/>
            <a:ext cx="3030430" cy="2135550"/>
          </a:xfrm>
          <a:prstGeom prst="rect">
            <a:avLst/>
          </a:prstGeom>
          <a:noFill/>
          <a:ln>
            <a:noFill/>
          </a:ln>
        </p:spPr>
      </p:pic>
      <p:pic>
        <p:nvPicPr>
          <p:cNvPr id="260" name="Google Shape;260;p5"/>
          <p:cNvPicPr preferRelativeResize="0"/>
          <p:nvPr/>
        </p:nvPicPr>
        <p:blipFill>
          <a:blip r:embed="rId7">
            <a:alphaModFix/>
          </a:blip>
          <a:stretch>
            <a:fillRect/>
          </a:stretch>
        </p:blipFill>
        <p:spPr>
          <a:xfrm>
            <a:off x="8225100" y="4459538"/>
            <a:ext cx="3333750" cy="2218459"/>
          </a:xfrm>
          <a:prstGeom prst="rect">
            <a:avLst/>
          </a:prstGeom>
          <a:noFill/>
          <a:ln>
            <a:noFill/>
          </a:ln>
        </p:spPr>
      </p:pic>
      <p:pic>
        <p:nvPicPr>
          <p:cNvPr id="261" name="Google Shape;261;p5"/>
          <p:cNvPicPr preferRelativeResize="0"/>
          <p:nvPr/>
        </p:nvPicPr>
        <p:blipFill rotWithShape="1">
          <a:blip r:embed="rId8">
            <a:alphaModFix/>
          </a:blip>
          <a:srcRect b="0" l="-32855" r="0" t="0"/>
          <a:stretch/>
        </p:blipFill>
        <p:spPr>
          <a:xfrm>
            <a:off x="1413852" y="4459550"/>
            <a:ext cx="4009421" cy="2267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6"/>
          <p:cNvSpPr txBox="1"/>
          <p:nvPr/>
        </p:nvSpPr>
        <p:spPr>
          <a:xfrm>
            <a:off x="838075" y="365050"/>
            <a:ext cx="10979700" cy="1325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El reto paso a paso: </a:t>
            </a:r>
            <a:r>
              <a:rPr b="1" lang="es-ES" sz="4400">
                <a:solidFill>
                  <a:srgbClr val="2E4663"/>
                </a:solidFill>
                <a:latin typeface="Montserrat"/>
                <a:ea typeface="Montserrat"/>
                <a:cs typeface="Montserrat"/>
                <a:sym typeface="Montserrat"/>
              </a:rPr>
              <a:t>Ajedrez Adaptado</a:t>
            </a:r>
            <a:endParaRPr b="0" i="0" sz="4400" u="none" cap="none" strike="noStrike">
              <a:solidFill>
                <a:srgbClr val="000000"/>
              </a:solidFill>
              <a:latin typeface="Arial"/>
              <a:ea typeface="Arial"/>
              <a:cs typeface="Arial"/>
              <a:sym typeface="Arial"/>
            </a:endParaRPr>
          </a:p>
        </p:txBody>
      </p:sp>
      <p:sp>
        <p:nvSpPr>
          <p:cNvPr id="267" name="Google Shape;267;p6"/>
          <p:cNvSpPr/>
          <p:nvPr/>
        </p:nvSpPr>
        <p:spPr>
          <a:xfrm>
            <a:off x="821275" y="1393200"/>
            <a:ext cx="3711000" cy="1838100"/>
          </a:xfrm>
          <a:prstGeom prst="rect">
            <a:avLst/>
          </a:prstGeom>
          <a:noFill/>
          <a:ln>
            <a:noFill/>
          </a:ln>
        </p:spPr>
        <p:txBody>
          <a:bodyPr anchorCtr="0" anchor="t" bIns="45700" lIns="91425" spcFirstLastPara="1" rIns="91425" wrap="square" tIns="45700">
            <a:noAutofit/>
          </a:bodyPr>
          <a:lstStyle/>
          <a:p>
            <a:pPr indent="0" lvl="0" marL="12600" marR="0" rtl="0" algn="l">
              <a:lnSpc>
                <a:spcPct val="131000"/>
              </a:lnSpc>
              <a:spcBef>
                <a:spcPts val="0"/>
              </a:spcBef>
              <a:spcAft>
                <a:spcPts val="0"/>
              </a:spcAft>
              <a:buNone/>
            </a:pPr>
            <a:r>
              <a:rPr b="0" i="1" lang="es-ES" sz="1800" u="none" cap="none" strike="noStrike">
                <a:solidFill>
                  <a:srgbClr val="000000"/>
                </a:solidFill>
                <a:latin typeface="Montserrat"/>
                <a:ea typeface="Montserrat"/>
                <a:cs typeface="Montserrat"/>
                <a:sym typeface="Montserrat"/>
              </a:rPr>
              <a:t>Pasos que se siguieron: </a:t>
            </a:r>
            <a:endParaRPr b="0" i="0" sz="1800" u="none" cap="none" strike="noStrike">
              <a:latin typeface="Arial"/>
              <a:ea typeface="Arial"/>
              <a:cs typeface="Arial"/>
              <a:sym typeface="Arial"/>
            </a:endParaRPr>
          </a:p>
          <a:p>
            <a:pPr indent="-342719" lvl="0" marL="457200" marR="0" rtl="0" algn="just">
              <a:lnSpc>
                <a:spcPct val="115000"/>
              </a:lnSpc>
              <a:spcBef>
                <a:spcPts val="99"/>
              </a:spcBef>
              <a:spcAft>
                <a:spcPts val="0"/>
              </a:spcAft>
              <a:buClr>
                <a:srgbClr val="000000"/>
              </a:buClr>
              <a:buSzPts val="1800"/>
              <a:buFont typeface="Montserrat"/>
              <a:buAutoNum type="arabicPeriod"/>
            </a:pPr>
            <a:r>
              <a:rPr i="1" lang="es-ES" sz="1800">
                <a:latin typeface="Montserrat"/>
                <a:ea typeface="Montserrat"/>
                <a:cs typeface="Montserrat"/>
                <a:sym typeface="Montserrat"/>
              </a:rPr>
              <a:t>Diseño de piezas mediante software de diseño 3D (Tinkercad, Sketch Up y BlocksCad) y fabricación mediante impresora 3D y polímero PLA.</a:t>
            </a:r>
            <a:endParaRPr i="1" sz="1800">
              <a:latin typeface="Montserrat"/>
              <a:ea typeface="Montserrat"/>
              <a:cs typeface="Montserrat"/>
              <a:sym typeface="Montserrat"/>
            </a:endParaRPr>
          </a:p>
          <a:p>
            <a:pPr indent="0" lvl="0" marL="457200" marR="0" rtl="0" algn="just">
              <a:lnSpc>
                <a:spcPct val="115000"/>
              </a:lnSpc>
              <a:spcBef>
                <a:spcPts val="99"/>
              </a:spcBef>
              <a:spcAft>
                <a:spcPts val="0"/>
              </a:spcAft>
              <a:buNone/>
            </a:pPr>
            <a:r>
              <a:t/>
            </a:r>
            <a:endParaRPr i="1" sz="1800">
              <a:latin typeface="Montserrat"/>
              <a:ea typeface="Montserrat"/>
              <a:cs typeface="Montserrat"/>
              <a:sym typeface="Montserrat"/>
            </a:endParaRPr>
          </a:p>
          <a:p>
            <a:pPr indent="-342900" lvl="0" marL="457200" rtl="0" algn="just">
              <a:lnSpc>
                <a:spcPct val="115000"/>
              </a:lnSpc>
              <a:spcBef>
                <a:spcPts val="99"/>
              </a:spcBef>
              <a:spcAft>
                <a:spcPts val="0"/>
              </a:spcAft>
              <a:buSzPts val="1800"/>
              <a:buFont typeface="Montserrat"/>
              <a:buAutoNum type="arabicPeriod"/>
            </a:pPr>
            <a:r>
              <a:rPr i="1" lang="es-ES" sz="1800">
                <a:solidFill>
                  <a:schemeClr val="dk1"/>
                </a:solidFill>
                <a:latin typeface="Montserrat"/>
                <a:ea typeface="Montserrat"/>
                <a:cs typeface="Montserrat"/>
                <a:sym typeface="Montserrat"/>
              </a:rPr>
              <a:t>Colocación de imanes en las huecos previstos en las bases de las figuras y arandelas de acero bajo el tablero para poder garantizar la posición de las piezas en cada casilla.</a:t>
            </a:r>
            <a:endParaRPr i="1" sz="1800">
              <a:latin typeface="Montserrat"/>
              <a:ea typeface="Montserrat"/>
              <a:cs typeface="Montserrat"/>
              <a:sym typeface="Montserrat"/>
            </a:endParaRPr>
          </a:p>
          <a:p>
            <a:pPr indent="0" lvl="0" marL="457200" marR="0" rtl="0" algn="just">
              <a:lnSpc>
                <a:spcPct val="115000"/>
              </a:lnSpc>
              <a:spcBef>
                <a:spcPts val="99"/>
              </a:spcBef>
              <a:spcAft>
                <a:spcPts val="0"/>
              </a:spcAft>
              <a:buNone/>
            </a:pPr>
            <a:r>
              <a:t/>
            </a:r>
            <a:endParaRPr i="1" sz="1800">
              <a:latin typeface="Montserrat"/>
              <a:ea typeface="Montserrat"/>
              <a:cs typeface="Montserrat"/>
              <a:sym typeface="Montserrat"/>
            </a:endParaRPr>
          </a:p>
          <a:p>
            <a:pPr indent="0" lvl="0" marL="457200" marR="0" rtl="0" algn="l">
              <a:lnSpc>
                <a:spcPct val="115000"/>
              </a:lnSpc>
              <a:spcBef>
                <a:spcPts val="1001"/>
              </a:spcBef>
              <a:spcAft>
                <a:spcPts val="0"/>
              </a:spcAft>
              <a:buNone/>
            </a:pPr>
            <a:r>
              <a:t/>
            </a:r>
            <a:endParaRPr b="0" i="0" sz="1800" u="none" cap="none" strike="noStrike">
              <a:latin typeface="Arial"/>
              <a:ea typeface="Arial"/>
              <a:cs typeface="Arial"/>
              <a:sym typeface="Arial"/>
            </a:endParaRPr>
          </a:p>
          <a:p>
            <a:pPr indent="0" lvl="0" marL="12600" marR="0" rtl="0" algn="l">
              <a:lnSpc>
                <a:spcPct val="115000"/>
              </a:lnSpc>
              <a:spcBef>
                <a:spcPts val="1001"/>
              </a:spcBef>
              <a:spcAft>
                <a:spcPts val="0"/>
              </a:spcAft>
              <a:buNone/>
            </a:pPr>
            <a:r>
              <a:t/>
            </a:r>
            <a:endParaRPr b="0" i="0" sz="1800" u="none" cap="none" strike="noStrike">
              <a:latin typeface="Arial"/>
              <a:ea typeface="Arial"/>
              <a:cs typeface="Arial"/>
              <a:sym typeface="Arial"/>
            </a:endParaRPr>
          </a:p>
        </p:txBody>
      </p:sp>
      <p:sp>
        <p:nvSpPr>
          <p:cNvPr id="268" name="Google Shape;268;p6"/>
          <p:cNvSpPr/>
          <p:nvPr/>
        </p:nvSpPr>
        <p:spPr>
          <a:xfrm>
            <a:off x="6885000" y="1191960"/>
            <a:ext cx="4932720" cy="5554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2800" u="none" cap="none" strike="noStrike">
              <a:latin typeface="Arial"/>
              <a:ea typeface="Arial"/>
              <a:cs typeface="Arial"/>
              <a:sym typeface="Arial"/>
            </a:endParaRPr>
          </a:p>
        </p:txBody>
      </p:sp>
      <p:pic>
        <p:nvPicPr>
          <p:cNvPr id="269" name="Google Shape;269;p6"/>
          <p:cNvPicPr preferRelativeResize="0"/>
          <p:nvPr/>
        </p:nvPicPr>
        <p:blipFill rotWithShape="1">
          <a:blip r:embed="rId3">
            <a:alphaModFix/>
          </a:blip>
          <a:srcRect b="29640" l="15206" r="10065" t="31032"/>
          <a:stretch/>
        </p:blipFill>
        <p:spPr>
          <a:xfrm>
            <a:off x="4649877" y="3960310"/>
            <a:ext cx="7057447" cy="2568465"/>
          </a:xfrm>
          <a:prstGeom prst="rect">
            <a:avLst/>
          </a:prstGeom>
          <a:noFill/>
          <a:ln>
            <a:noFill/>
          </a:ln>
        </p:spPr>
      </p:pic>
      <p:pic>
        <p:nvPicPr>
          <p:cNvPr id="270" name="Google Shape;270;p6"/>
          <p:cNvPicPr preferRelativeResize="0"/>
          <p:nvPr/>
        </p:nvPicPr>
        <p:blipFill rotWithShape="1">
          <a:blip r:embed="rId4">
            <a:alphaModFix/>
          </a:blip>
          <a:srcRect b="0" l="13114" r="46914" t="0"/>
          <a:stretch/>
        </p:blipFill>
        <p:spPr>
          <a:xfrm>
            <a:off x="8641818" y="1393200"/>
            <a:ext cx="1450677" cy="1897951"/>
          </a:xfrm>
          <a:prstGeom prst="rect">
            <a:avLst/>
          </a:prstGeom>
          <a:noFill/>
          <a:ln>
            <a:noFill/>
          </a:ln>
        </p:spPr>
      </p:pic>
      <p:pic>
        <p:nvPicPr>
          <p:cNvPr id="271" name="Google Shape;271;p6"/>
          <p:cNvPicPr preferRelativeResize="0"/>
          <p:nvPr/>
        </p:nvPicPr>
        <p:blipFill rotWithShape="1">
          <a:blip r:embed="rId5">
            <a:alphaModFix/>
          </a:blip>
          <a:srcRect b="6314" l="20549" r="24942" t="0"/>
          <a:stretch/>
        </p:blipFill>
        <p:spPr>
          <a:xfrm>
            <a:off x="4649877" y="1402902"/>
            <a:ext cx="1544110" cy="1888254"/>
          </a:xfrm>
          <a:prstGeom prst="rect">
            <a:avLst/>
          </a:prstGeom>
          <a:noFill/>
          <a:ln>
            <a:noFill/>
          </a:ln>
        </p:spPr>
      </p:pic>
      <p:pic>
        <p:nvPicPr>
          <p:cNvPr id="272" name="Google Shape;272;p6"/>
          <p:cNvPicPr preferRelativeResize="0"/>
          <p:nvPr/>
        </p:nvPicPr>
        <p:blipFill rotWithShape="1">
          <a:blip r:embed="rId6">
            <a:alphaModFix/>
          </a:blip>
          <a:srcRect b="8341" l="6444" r="22819" t="14854"/>
          <a:stretch/>
        </p:blipFill>
        <p:spPr>
          <a:xfrm>
            <a:off x="6193989" y="1402895"/>
            <a:ext cx="2447827" cy="1888256"/>
          </a:xfrm>
          <a:prstGeom prst="rect">
            <a:avLst/>
          </a:prstGeom>
          <a:noFill/>
          <a:ln>
            <a:noFill/>
          </a:ln>
        </p:spPr>
      </p:pic>
      <p:pic>
        <p:nvPicPr>
          <p:cNvPr id="273" name="Google Shape;273;p6"/>
          <p:cNvPicPr preferRelativeResize="0"/>
          <p:nvPr/>
        </p:nvPicPr>
        <p:blipFill rotWithShape="1">
          <a:blip r:embed="rId7">
            <a:alphaModFix/>
          </a:blip>
          <a:srcRect b="0" l="19245" r="38697" t="41069"/>
          <a:stretch/>
        </p:blipFill>
        <p:spPr>
          <a:xfrm>
            <a:off x="10092495" y="1402895"/>
            <a:ext cx="1576204" cy="1897953"/>
          </a:xfrm>
          <a:prstGeom prst="rect">
            <a:avLst/>
          </a:prstGeom>
          <a:noFill/>
          <a:ln>
            <a:noFill/>
          </a:ln>
        </p:spPr>
      </p:pic>
      <p:sp>
        <p:nvSpPr>
          <p:cNvPr id="274" name="Google Shape;274;p6"/>
          <p:cNvSpPr txBox="1"/>
          <p:nvPr/>
        </p:nvSpPr>
        <p:spPr>
          <a:xfrm>
            <a:off x="4584950" y="3231156"/>
            <a:ext cx="18786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lang="es-ES" sz="1200">
                <a:solidFill>
                  <a:srgbClr val="212121"/>
                </a:solidFill>
              </a:rPr>
              <a:t>La</a:t>
            </a:r>
            <a:r>
              <a:rPr b="0" i="0" lang="es-ES" sz="1200" u="none" cap="none" strike="noStrike">
                <a:solidFill>
                  <a:srgbClr val="212121"/>
                </a:solidFill>
                <a:latin typeface="Arial"/>
                <a:ea typeface="Arial"/>
                <a:cs typeface="Arial"/>
                <a:sym typeface="Arial"/>
              </a:rPr>
              <a:t> Torre de Hércules </a:t>
            </a:r>
            <a:r>
              <a:rPr lang="es-ES" sz="1200">
                <a:solidFill>
                  <a:srgbClr val="212121"/>
                </a:solidFill>
              </a:rPr>
              <a:t>y</a:t>
            </a:r>
            <a:r>
              <a:rPr b="0" i="0" lang="es-ES" sz="1200" u="none" cap="none" strike="noStrike">
                <a:solidFill>
                  <a:srgbClr val="212121"/>
                </a:solidFill>
                <a:latin typeface="Arial"/>
                <a:ea typeface="Arial"/>
                <a:cs typeface="Arial"/>
                <a:sym typeface="Arial"/>
              </a:rPr>
              <a:t> Breogán en Montealto</a:t>
            </a:r>
            <a:endParaRPr b="0" i="0" sz="1200" u="none" cap="none" strike="noStrike">
              <a:solidFill>
                <a:srgbClr val="21212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ES" sz="1200" u="none" cap="none" strike="noStrike">
                <a:solidFill>
                  <a:srgbClr val="212121"/>
                </a:solidFill>
                <a:latin typeface="Arial"/>
                <a:ea typeface="Arial"/>
                <a:cs typeface="Arial"/>
                <a:sym typeface="Arial"/>
              </a:rPr>
              <a:t>(Torre e Alfil).</a:t>
            </a:r>
            <a:endParaRPr b="0" i="0" sz="1200" u="none" cap="none" strike="noStrike">
              <a:solidFill>
                <a:srgbClr val="212121"/>
              </a:solidFill>
              <a:latin typeface="Arial"/>
              <a:ea typeface="Arial"/>
              <a:cs typeface="Arial"/>
              <a:sym typeface="Arial"/>
            </a:endParaRPr>
          </a:p>
        </p:txBody>
      </p:sp>
      <p:sp>
        <p:nvSpPr>
          <p:cNvPr id="275" name="Google Shape;275;p6"/>
          <p:cNvSpPr txBox="1"/>
          <p:nvPr/>
        </p:nvSpPr>
        <p:spPr>
          <a:xfrm>
            <a:off x="6601749" y="3231156"/>
            <a:ext cx="20130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lang="es-ES" sz="1200">
                <a:solidFill>
                  <a:srgbClr val="212121"/>
                </a:solidFill>
              </a:rPr>
              <a:t>El Pulpo en el</a:t>
            </a:r>
            <a:r>
              <a:rPr b="0" i="0" lang="es-ES" sz="1200" u="none" cap="none" strike="noStrike">
                <a:solidFill>
                  <a:srgbClr val="212121"/>
                </a:solidFill>
                <a:latin typeface="Arial"/>
                <a:ea typeface="Arial"/>
                <a:cs typeface="Arial"/>
                <a:sym typeface="Arial"/>
              </a:rPr>
              <a:t> paseo </a:t>
            </a:r>
            <a:r>
              <a:rPr lang="es-ES" sz="1200">
                <a:solidFill>
                  <a:srgbClr val="212121"/>
                </a:solidFill>
              </a:rPr>
              <a:t>hacia el</a:t>
            </a:r>
            <a:r>
              <a:rPr b="0" i="0" lang="es-ES" sz="1200" u="none" cap="none" strike="noStrike">
                <a:solidFill>
                  <a:srgbClr val="212121"/>
                </a:solidFill>
                <a:latin typeface="Arial"/>
                <a:ea typeface="Arial"/>
                <a:cs typeface="Arial"/>
                <a:sym typeface="Arial"/>
              </a:rPr>
              <a:t> Portiño.</a:t>
            </a:r>
            <a:r>
              <a:rPr lang="es-ES" sz="1200">
                <a:solidFill>
                  <a:srgbClr val="212121"/>
                </a:solidFill>
              </a:rPr>
              <a:t> </a:t>
            </a:r>
            <a:r>
              <a:rPr b="0" i="0" lang="es-ES" sz="1200" u="none" cap="none" strike="noStrike">
                <a:solidFill>
                  <a:srgbClr val="212121"/>
                </a:solidFill>
                <a:latin typeface="Arial"/>
                <a:ea typeface="Arial"/>
                <a:cs typeface="Arial"/>
                <a:sym typeface="Arial"/>
              </a:rPr>
              <a:t>(</a:t>
            </a:r>
            <a:r>
              <a:rPr lang="es-ES" sz="1200">
                <a:solidFill>
                  <a:srgbClr val="212121"/>
                </a:solidFill>
              </a:rPr>
              <a:t>En </a:t>
            </a:r>
            <a:r>
              <a:rPr b="0" i="0" lang="es-ES" sz="1200" u="none" cap="none" strike="noStrike">
                <a:solidFill>
                  <a:srgbClr val="212121"/>
                </a:solidFill>
                <a:latin typeface="Arial"/>
                <a:ea typeface="Arial"/>
                <a:cs typeface="Arial"/>
                <a:sym typeface="Arial"/>
              </a:rPr>
              <a:t>este ajedrez no ha</a:t>
            </a:r>
            <a:r>
              <a:rPr lang="es-ES" sz="1200">
                <a:solidFill>
                  <a:srgbClr val="212121"/>
                </a:solidFill>
              </a:rPr>
              <a:t>y</a:t>
            </a:r>
            <a:r>
              <a:rPr b="0" i="0" lang="es-ES" sz="1200" u="none" cap="none" strike="noStrike">
                <a:solidFill>
                  <a:srgbClr val="212121"/>
                </a:solidFill>
                <a:latin typeface="Arial"/>
                <a:ea typeface="Arial"/>
                <a:cs typeface="Arial"/>
                <a:sym typeface="Arial"/>
              </a:rPr>
              <a:t> caballo ha</a:t>
            </a:r>
            <a:r>
              <a:rPr lang="es-ES" sz="1200">
                <a:solidFill>
                  <a:srgbClr val="212121"/>
                </a:solidFill>
              </a:rPr>
              <a:t>y</a:t>
            </a:r>
            <a:r>
              <a:rPr b="0" i="0" lang="es-ES" sz="1200" u="none" cap="none" strike="noStrike">
                <a:solidFill>
                  <a:srgbClr val="212121"/>
                </a:solidFill>
                <a:latin typeface="Arial"/>
                <a:ea typeface="Arial"/>
                <a:cs typeface="Arial"/>
                <a:sym typeface="Arial"/>
              </a:rPr>
              <a:t> un Kraken).</a:t>
            </a:r>
            <a:endParaRPr b="0" i="0" sz="1200" u="none" cap="none" strike="noStrike">
              <a:solidFill>
                <a:srgbClr val="212121"/>
              </a:solidFill>
              <a:latin typeface="Arial"/>
              <a:ea typeface="Arial"/>
              <a:cs typeface="Arial"/>
              <a:sym typeface="Arial"/>
            </a:endParaRPr>
          </a:p>
        </p:txBody>
      </p:sp>
      <p:sp>
        <p:nvSpPr>
          <p:cNvPr id="276" name="Google Shape;276;p6"/>
          <p:cNvSpPr txBox="1"/>
          <p:nvPr/>
        </p:nvSpPr>
        <p:spPr>
          <a:xfrm>
            <a:off x="8618549" y="3231156"/>
            <a:ext cx="14508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lang="es-ES" sz="1200">
                <a:solidFill>
                  <a:srgbClr val="212121"/>
                </a:solidFill>
              </a:rPr>
              <a:t>Lo</a:t>
            </a:r>
            <a:r>
              <a:rPr b="0" i="0" lang="es-ES" sz="1200" u="none" cap="none" strike="noStrike">
                <a:solidFill>
                  <a:srgbClr val="212121"/>
                </a:solidFill>
                <a:latin typeface="Arial"/>
                <a:ea typeface="Arial"/>
                <a:cs typeface="Arial"/>
                <a:sym typeface="Arial"/>
              </a:rPr>
              <a:t>s menhires de </a:t>
            </a:r>
            <a:r>
              <a:rPr lang="es-ES" sz="1200">
                <a:solidFill>
                  <a:srgbClr val="212121"/>
                </a:solidFill>
              </a:rPr>
              <a:t>Adormideras</a:t>
            </a:r>
            <a:r>
              <a:rPr b="0" i="0" lang="es-ES" sz="1200" u="none" cap="none" strike="noStrike">
                <a:solidFill>
                  <a:srgbClr val="212121"/>
                </a:solidFill>
                <a:latin typeface="Arial"/>
                <a:ea typeface="Arial"/>
                <a:cs typeface="Arial"/>
                <a:sym typeface="Arial"/>
              </a:rPr>
              <a:t>.</a:t>
            </a:r>
            <a:endParaRPr b="0" i="0" sz="1200" u="none" cap="none" strike="noStrike">
              <a:solidFill>
                <a:srgbClr val="21212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ES" sz="1200" u="none" cap="none" strike="noStrike">
                <a:solidFill>
                  <a:srgbClr val="212121"/>
                </a:solidFill>
                <a:latin typeface="Arial"/>
                <a:ea typeface="Arial"/>
                <a:cs typeface="Arial"/>
                <a:sym typeface="Arial"/>
              </a:rPr>
              <a:t>(</a:t>
            </a:r>
            <a:r>
              <a:rPr lang="es-ES" sz="1200">
                <a:solidFill>
                  <a:srgbClr val="212121"/>
                </a:solidFill>
              </a:rPr>
              <a:t>P</a:t>
            </a:r>
            <a:r>
              <a:rPr b="0" i="0" lang="es-ES" sz="1200" u="none" cap="none" strike="noStrike">
                <a:solidFill>
                  <a:srgbClr val="212121"/>
                </a:solidFill>
                <a:latin typeface="Arial"/>
                <a:ea typeface="Arial"/>
                <a:cs typeface="Arial"/>
                <a:sym typeface="Arial"/>
              </a:rPr>
              <a:t>e</a:t>
            </a:r>
            <a:r>
              <a:rPr lang="es-ES" sz="1200">
                <a:solidFill>
                  <a:srgbClr val="212121"/>
                </a:solidFill>
              </a:rPr>
              <a:t>o</a:t>
            </a:r>
            <a:r>
              <a:rPr b="0" i="0" lang="es-ES" sz="1200" u="none" cap="none" strike="noStrike">
                <a:solidFill>
                  <a:srgbClr val="212121"/>
                </a:solidFill>
                <a:latin typeface="Arial"/>
                <a:ea typeface="Arial"/>
                <a:cs typeface="Arial"/>
                <a:sym typeface="Arial"/>
              </a:rPr>
              <a:t>nes).</a:t>
            </a:r>
            <a:endParaRPr b="0" i="0" sz="1200" u="none" cap="none" strike="noStrike">
              <a:solidFill>
                <a:srgbClr val="212121"/>
              </a:solidFill>
              <a:latin typeface="Arial"/>
              <a:ea typeface="Arial"/>
              <a:cs typeface="Arial"/>
              <a:sym typeface="Arial"/>
            </a:endParaRPr>
          </a:p>
        </p:txBody>
      </p:sp>
      <p:sp>
        <p:nvSpPr>
          <p:cNvPr id="277" name="Google Shape;277;p6"/>
          <p:cNvSpPr txBox="1"/>
          <p:nvPr/>
        </p:nvSpPr>
        <p:spPr>
          <a:xfrm>
            <a:off x="10047115" y="3231156"/>
            <a:ext cx="16212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lang="es-ES" sz="1200">
                <a:solidFill>
                  <a:srgbClr val="212121"/>
                </a:solidFill>
              </a:rPr>
              <a:t>Lo</a:t>
            </a:r>
            <a:r>
              <a:rPr b="0" i="0" lang="es-ES" sz="1200" u="none" cap="none" strike="noStrike">
                <a:solidFill>
                  <a:srgbClr val="212121"/>
                </a:solidFill>
                <a:latin typeface="Arial"/>
                <a:ea typeface="Arial"/>
                <a:cs typeface="Arial"/>
                <a:sym typeface="Arial"/>
              </a:rPr>
              <a:t>s usuarios/as de ASPACE, (</a:t>
            </a:r>
            <a:r>
              <a:rPr lang="es-ES" sz="1200">
                <a:solidFill>
                  <a:srgbClr val="212121"/>
                </a:solidFill>
              </a:rPr>
              <a:t>Reyes y Reinas de este proyecto)</a:t>
            </a:r>
            <a:endParaRPr b="0" i="0" sz="1200" u="none" cap="none" strike="noStrike">
              <a:solidFill>
                <a:srgbClr val="21212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e99c70a31e_0_25"/>
          <p:cNvSpPr txBox="1"/>
          <p:nvPr/>
        </p:nvSpPr>
        <p:spPr>
          <a:xfrm>
            <a:off x="838075" y="365050"/>
            <a:ext cx="10979700" cy="1325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El reto paso a paso: </a:t>
            </a:r>
            <a:r>
              <a:rPr b="1" lang="es-ES" sz="4400">
                <a:solidFill>
                  <a:srgbClr val="2E4663"/>
                </a:solidFill>
                <a:latin typeface="Montserrat"/>
                <a:ea typeface="Montserrat"/>
                <a:cs typeface="Montserrat"/>
                <a:sym typeface="Montserrat"/>
              </a:rPr>
              <a:t>Ajedrez Adaptado</a:t>
            </a:r>
            <a:endParaRPr b="0" i="0" sz="4400" u="none" cap="none" strike="noStrike">
              <a:solidFill>
                <a:srgbClr val="000000"/>
              </a:solidFill>
              <a:latin typeface="Arial"/>
              <a:ea typeface="Arial"/>
              <a:cs typeface="Arial"/>
              <a:sym typeface="Arial"/>
            </a:endParaRPr>
          </a:p>
        </p:txBody>
      </p:sp>
      <p:sp>
        <p:nvSpPr>
          <p:cNvPr id="283" name="Google Shape;283;g2e99c70a31e_0_25"/>
          <p:cNvSpPr/>
          <p:nvPr/>
        </p:nvSpPr>
        <p:spPr>
          <a:xfrm>
            <a:off x="821275" y="1393200"/>
            <a:ext cx="10841400" cy="1838100"/>
          </a:xfrm>
          <a:prstGeom prst="rect">
            <a:avLst/>
          </a:prstGeom>
          <a:noFill/>
          <a:ln>
            <a:noFill/>
          </a:ln>
        </p:spPr>
        <p:txBody>
          <a:bodyPr anchorCtr="0" anchor="t" bIns="45700" lIns="91425" spcFirstLastPara="1" rIns="91425" wrap="square" tIns="45700">
            <a:noAutofit/>
          </a:bodyPr>
          <a:lstStyle/>
          <a:p>
            <a:pPr indent="0" lvl="0" marL="12599" marR="0" rtl="0" algn="l">
              <a:lnSpc>
                <a:spcPct val="131000"/>
              </a:lnSpc>
              <a:spcBef>
                <a:spcPts val="0"/>
              </a:spcBef>
              <a:spcAft>
                <a:spcPts val="0"/>
              </a:spcAft>
              <a:buNone/>
            </a:pPr>
            <a:r>
              <a:rPr b="0" i="1" lang="es-ES" sz="1800" u="none" cap="none" strike="noStrike">
                <a:solidFill>
                  <a:srgbClr val="000000"/>
                </a:solidFill>
                <a:latin typeface="Montserrat"/>
                <a:ea typeface="Montserrat"/>
                <a:cs typeface="Montserrat"/>
                <a:sym typeface="Montserrat"/>
              </a:rPr>
              <a:t>Pasos que se siguieron: </a:t>
            </a:r>
            <a:endParaRPr b="0" i="0" sz="1800" u="none" cap="none" strike="noStrike">
              <a:latin typeface="Arial"/>
              <a:ea typeface="Arial"/>
              <a:cs typeface="Arial"/>
              <a:sym typeface="Arial"/>
            </a:endParaRPr>
          </a:p>
          <a:p>
            <a:pPr indent="-457200" lvl="0" marL="457200" marR="0" rtl="0" algn="just">
              <a:lnSpc>
                <a:spcPct val="115000"/>
              </a:lnSpc>
              <a:spcBef>
                <a:spcPts val="99"/>
              </a:spcBef>
              <a:spcAft>
                <a:spcPts val="0"/>
              </a:spcAft>
              <a:buNone/>
            </a:pPr>
            <a:r>
              <a:rPr b="1" i="1" lang="es-ES" sz="1800">
                <a:latin typeface="Montserrat"/>
                <a:ea typeface="Montserrat"/>
                <a:cs typeface="Montserrat"/>
                <a:sym typeface="Montserrat"/>
              </a:rPr>
              <a:t>3.</a:t>
            </a:r>
            <a:r>
              <a:rPr i="1" lang="es-ES" sz="1800">
                <a:latin typeface="Montserrat"/>
                <a:ea typeface="Montserrat"/>
                <a:cs typeface="Montserrat"/>
                <a:sym typeface="Montserrat"/>
              </a:rPr>
              <a:t> 	</a:t>
            </a:r>
            <a:r>
              <a:rPr i="1" lang="es-ES" sz="1800">
                <a:latin typeface="Montserrat"/>
                <a:ea typeface="Montserrat"/>
                <a:cs typeface="Montserrat"/>
                <a:sym typeface="Montserrat"/>
              </a:rPr>
              <a:t>Diseño del tablero mediante software de diseño 2D (Inkscape) y fabricación mediante corte y grabado láser. La base del tablero se ha realizado con tablero contrachapado de 20mm de espesor (esquinas redondeadas y cuatro rodamientos inferiores para facilitar su giro). Tablero de juego con madera de balsa de 3mm. Entre las dos madera se han colocado unas arandelas metálicas.</a:t>
            </a:r>
            <a:endParaRPr b="0" i="0" sz="1800" u="none" cap="none" strike="noStrike">
              <a:latin typeface="Arial"/>
              <a:ea typeface="Arial"/>
              <a:cs typeface="Arial"/>
              <a:sym typeface="Arial"/>
            </a:endParaRPr>
          </a:p>
          <a:p>
            <a:pPr indent="0" lvl="0" marL="457200" marR="0" rtl="0" algn="l">
              <a:lnSpc>
                <a:spcPct val="115000"/>
              </a:lnSpc>
              <a:spcBef>
                <a:spcPts val="1001"/>
              </a:spcBef>
              <a:spcAft>
                <a:spcPts val="0"/>
              </a:spcAft>
              <a:buNone/>
            </a:pPr>
            <a:r>
              <a:t/>
            </a:r>
            <a:endParaRPr b="0" i="0" sz="1800" u="none" cap="none" strike="noStrike">
              <a:latin typeface="Arial"/>
              <a:ea typeface="Arial"/>
              <a:cs typeface="Arial"/>
              <a:sym typeface="Arial"/>
            </a:endParaRPr>
          </a:p>
          <a:p>
            <a:pPr indent="0" lvl="0" marL="12599" marR="0" rtl="0" algn="l">
              <a:lnSpc>
                <a:spcPct val="115000"/>
              </a:lnSpc>
              <a:spcBef>
                <a:spcPts val="1001"/>
              </a:spcBef>
              <a:spcAft>
                <a:spcPts val="0"/>
              </a:spcAft>
              <a:buNone/>
            </a:pPr>
            <a:r>
              <a:t/>
            </a:r>
            <a:endParaRPr b="0" i="0" sz="1800" u="none" cap="none" strike="noStrike">
              <a:latin typeface="Arial"/>
              <a:ea typeface="Arial"/>
              <a:cs typeface="Arial"/>
              <a:sym typeface="Arial"/>
            </a:endParaRPr>
          </a:p>
        </p:txBody>
      </p:sp>
      <p:sp>
        <p:nvSpPr>
          <p:cNvPr id="284" name="Google Shape;284;g2e99c70a31e_0_25"/>
          <p:cNvSpPr/>
          <p:nvPr/>
        </p:nvSpPr>
        <p:spPr>
          <a:xfrm>
            <a:off x="6885000" y="1191960"/>
            <a:ext cx="4932600" cy="5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2800" u="none" cap="none" strike="noStrike">
              <a:latin typeface="Arial"/>
              <a:ea typeface="Arial"/>
              <a:cs typeface="Arial"/>
              <a:sym typeface="Arial"/>
            </a:endParaRPr>
          </a:p>
        </p:txBody>
      </p:sp>
      <p:pic>
        <p:nvPicPr>
          <p:cNvPr id="285" name="Google Shape;285;g2e99c70a31e_0_25"/>
          <p:cNvPicPr preferRelativeResize="0"/>
          <p:nvPr/>
        </p:nvPicPr>
        <p:blipFill rotWithShape="1">
          <a:blip r:embed="rId3">
            <a:alphaModFix/>
          </a:blip>
          <a:srcRect b="26994" l="23602" r="6691" t="29647"/>
          <a:stretch/>
        </p:blipFill>
        <p:spPr>
          <a:xfrm>
            <a:off x="3060950" y="3444375"/>
            <a:ext cx="8597652" cy="3402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e99c70a31e_0_55"/>
          <p:cNvSpPr txBox="1"/>
          <p:nvPr/>
        </p:nvSpPr>
        <p:spPr>
          <a:xfrm>
            <a:off x="838075" y="365050"/>
            <a:ext cx="10979700" cy="1325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El reto paso a paso: </a:t>
            </a:r>
            <a:r>
              <a:rPr b="1" lang="es-ES" sz="4400">
                <a:solidFill>
                  <a:srgbClr val="2E4663"/>
                </a:solidFill>
                <a:latin typeface="Montserrat"/>
                <a:ea typeface="Montserrat"/>
                <a:cs typeface="Montserrat"/>
                <a:sym typeface="Montserrat"/>
              </a:rPr>
              <a:t>Ajedrez Adaptado</a:t>
            </a:r>
            <a:endParaRPr b="0" i="0" sz="4400" u="none" cap="none" strike="noStrike">
              <a:solidFill>
                <a:srgbClr val="000000"/>
              </a:solidFill>
              <a:latin typeface="Arial"/>
              <a:ea typeface="Arial"/>
              <a:cs typeface="Arial"/>
              <a:sym typeface="Arial"/>
            </a:endParaRPr>
          </a:p>
        </p:txBody>
      </p:sp>
      <p:sp>
        <p:nvSpPr>
          <p:cNvPr id="291" name="Google Shape;291;g2e99c70a31e_0_55"/>
          <p:cNvSpPr/>
          <p:nvPr/>
        </p:nvSpPr>
        <p:spPr>
          <a:xfrm>
            <a:off x="821275" y="1393200"/>
            <a:ext cx="10841400" cy="1838100"/>
          </a:xfrm>
          <a:prstGeom prst="rect">
            <a:avLst/>
          </a:prstGeom>
          <a:noFill/>
          <a:ln>
            <a:noFill/>
          </a:ln>
        </p:spPr>
        <p:txBody>
          <a:bodyPr anchorCtr="0" anchor="t" bIns="45700" lIns="91425" spcFirstLastPara="1" rIns="91425" wrap="square" tIns="45700">
            <a:noAutofit/>
          </a:bodyPr>
          <a:lstStyle/>
          <a:p>
            <a:pPr indent="0" lvl="0" marL="12599" marR="0" rtl="0" algn="l">
              <a:lnSpc>
                <a:spcPct val="131000"/>
              </a:lnSpc>
              <a:spcBef>
                <a:spcPts val="0"/>
              </a:spcBef>
              <a:spcAft>
                <a:spcPts val="0"/>
              </a:spcAft>
              <a:buNone/>
            </a:pPr>
            <a:r>
              <a:rPr b="0" i="1" lang="es-ES" sz="1800" u="none" cap="none" strike="noStrike">
                <a:solidFill>
                  <a:srgbClr val="000000"/>
                </a:solidFill>
                <a:latin typeface="Montserrat"/>
                <a:ea typeface="Montserrat"/>
                <a:cs typeface="Montserrat"/>
                <a:sym typeface="Montserrat"/>
              </a:rPr>
              <a:t>Pasos que se siguieron: </a:t>
            </a:r>
            <a:endParaRPr b="0" i="0" sz="1800" u="none" cap="none" strike="noStrike">
              <a:latin typeface="Arial"/>
              <a:ea typeface="Arial"/>
              <a:cs typeface="Arial"/>
              <a:sym typeface="Arial"/>
            </a:endParaRPr>
          </a:p>
          <a:p>
            <a:pPr indent="-457200" lvl="0" marL="457200" marR="0" rtl="0" algn="just">
              <a:lnSpc>
                <a:spcPct val="115000"/>
              </a:lnSpc>
              <a:spcBef>
                <a:spcPts val="99"/>
              </a:spcBef>
              <a:spcAft>
                <a:spcPts val="0"/>
              </a:spcAft>
              <a:buNone/>
            </a:pPr>
            <a:r>
              <a:rPr b="1" i="1" lang="es-ES" sz="1800">
                <a:latin typeface="Montserrat"/>
                <a:ea typeface="Montserrat"/>
                <a:cs typeface="Montserrat"/>
                <a:sym typeface="Montserrat"/>
              </a:rPr>
              <a:t>4</a:t>
            </a:r>
            <a:r>
              <a:rPr b="1" i="1" lang="es-ES" sz="1800">
                <a:latin typeface="Montserrat"/>
                <a:ea typeface="Montserrat"/>
                <a:cs typeface="Montserrat"/>
                <a:sym typeface="Montserrat"/>
              </a:rPr>
              <a:t>.</a:t>
            </a:r>
            <a:r>
              <a:rPr i="1" lang="es-ES" sz="1800">
                <a:latin typeface="Montserrat"/>
                <a:ea typeface="Montserrat"/>
                <a:cs typeface="Montserrat"/>
                <a:sym typeface="Montserrat"/>
              </a:rPr>
              <a:t> 	La base del tablero se ha realizado con tablero contrachapado de 20mm de espesor (esquinas redondeadas y cuatro rodamientos inferiores para facilitar su giro). Tablero de juego con madera de balsa de 3mm. Entre las dos maderas se han colocado unas arandelas metálicas.</a:t>
            </a:r>
            <a:endParaRPr b="0" i="0" sz="1800" u="none" cap="none" strike="noStrike">
              <a:latin typeface="Arial"/>
              <a:ea typeface="Arial"/>
              <a:cs typeface="Arial"/>
              <a:sym typeface="Arial"/>
            </a:endParaRPr>
          </a:p>
          <a:p>
            <a:pPr indent="0" lvl="0" marL="457200" marR="0" rtl="0" algn="l">
              <a:lnSpc>
                <a:spcPct val="115000"/>
              </a:lnSpc>
              <a:spcBef>
                <a:spcPts val="1001"/>
              </a:spcBef>
              <a:spcAft>
                <a:spcPts val="0"/>
              </a:spcAft>
              <a:buNone/>
            </a:pPr>
            <a:r>
              <a:t/>
            </a:r>
            <a:endParaRPr b="0" i="0" sz="1800" u="none" cap="none" strike="noStrike">
              <a:latin typeface="Arial"/>
              <a:ea typeface="Arial"/>
              <a:cs typeface="Arial"/>
              <a:sym typeface="Arial"/>
            </a:endParaRPr>
          </a:p>
          <a:p>
            <a:pPr indent="0" lvl="0" marL="12599" marR="0" rtl="0" algn="l">
              <a:lnSpc>
                <a:spcPct val="115000"/>
              </a:lnSpc>
              <a:spcBef>
                <a:spcPts val="1001"/>
              </a:spcBef>
              <a:spcAft>
                <a:spcPts val="0"/>
              </a:spcAft>
              <a:buNone/>
            </a:pPr>
            <a:r>
              <a:t/>
            </a:r>
            <a:endParaRPr b="0" i="0" sz="1800" u="none" cap="none" strike="noStrike">
              <a:latin typeface="Arial"/>
              <a:ea typeface="Arial"/>
              <a:cs typeface="Arial"/>
              <a:sym typeface="Arial"/>
            </a:endParaRPr>
          </a:p>
        </p:txBody>
      </p:sp>
      <p:sp>
        <p:nvSpPr>
          <p:cNvPr id="292" name="Google Shape;292;g2e99c70a31e_0_55"/>
          <p:cNvSpPr/>
          <p:nvPr/>
        </p:nvSpPr>
        <p:spPr>
          <a:xfrm>
            <a:off x="6885000" y="1191960"/>
            <a:ext cx="4932600" cy="5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2800" u="none" cap="none" strike="noStrike">
              <a:latin typeface="Arial"/>
              <a:ea typeface="Arial"/>
              <a:cs typeface="Arial"/>
              <a:sym typeface="Arial"/>
            </a:endParaRPr>
          </a:p>
        </p:txBody>
      </p:sp>
      <p:pic>
        <p:nvPicPr>
          <p:cNvPr id="293" name="Google Shape;293;g2e99c70a31e_0_55"/>
          <p:cNvPicPr preferRelativeResize="0"/>
          <p:nvPr/>
        </p:nvPicPr>
        <p:blipFill>
          <a:blip r:embed="rId3">
            <a:alphaModFix/>
          </a:blip>
          <a:stretch>
            <a:fillRect/>
          </a:stretch>
        </p:blipFill>
        <p:spPr>
          <a:xfrm>
            <a:off x="1383300" y="3310425"/>
            <a:ext cx="2491427" cy="3321902"/>
          </a:xfrm>
          <a:prstGeom prst="rect">
            <a:avLst/>
          </a:prstGeom>
          <a:noFill/>
          <a:ln>
            <a:noFill/>
          </a:ln>
        </p:spPr>
      </p:pic>
      <p:pic>
        <p:nvPicPr>
          <p:cNvPr id="294" name="Google Shape;294;g2e99c70a31e_0_55"/>
          <p:cNvPicPr preferRelativeResize="0"/>
          <p:nvPr/>
        </p:nvPicPr>
        <p:blipFill>
          <a:blip r:embed="rId4">
            <a:alphaModFix/>
          </a:blip>
          <a:stretch>
            <a:fillRect/>
          </a:stretch>
        </p:blipFill>
        <p:spPr>
          <a:xfrm>
            <a:off x="4027125" y="3310425"/>
            <a:ext cx="2432079" cy="3242772"/>
          </a:xfrm>
          <a:prstGeom prst="rect">
            <a:avLst/>
          </a:prstGeom>
          <a:noFill/>
          <a:ln>
            <a:noFill/>
          </a:ln>
        </p:spPr>
      </p:pic>
      <p:pic>
        <p:nvPicPr>
          <p:cNvPr id="295" name="Google Shape;295;g2e99c70a31e_0_55"/>
          <p:cNvPicPr preferRelativeResize="0"/>
          <p:nvPr/>
        </p:nvPicPr>
        <p:blipFill>
          <a:blip r:embed="rId5">
            <a:alphaModFix/>
          </a:blip>
          <a:stretch>
            <a:fillRect/>
          </a:stretch>
        </p:blipFill>
        <p:spPr>
          <a:xfrm>
            <a:off x="6611600" y="3310433"/>
            <a:ext cx="2432076" cy="3242767"/>
          </a:xfrm>
          <a:prstGeom prst="rect">
            <a:avLst/>
          </a:prstGeom>
          <a:noFill/>
          <a:ln>
            <a:noFill/>
          </a:ln>
        </p:spPr>
      </p:pic>
      <p:pic>
        <p:nvPicPr>
          <p:cNvPr id="296" name="Google Shape;296;g2e99c70a31e_0_55"/>
          <p:cNvPicPr preferRelativeResize="0"/>
          <p:nvPr/>
        </p:nvPicPr>
        <p:blipFill>
          <a:blip r:embed="rId6">
            <a:alphaModFix/>
          </a:blip>
          <a:stretch>
            <a:fillRect/>
          </a:stretch>
        </p:blipFill>
        <p:spPr>
          <a:xfrm>
            <a:off x="9196075" y="3310433"/>
            <a:ext cx="2432076" cy="32427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7"/>
          <p:cNvPicPr preferRelativeResize="0"/>
          <p:nvPr/>
        </p:nvPicPr>
        <p:blipFill rotWithShape="1">
          <a:blip r:embed="rId3">
            <a:alphaModFix/>
          </a:blip>
          <a:srcRect b="8609" l="23231" r="27871" t="25213"/>
          <a:stretch/>
        </p:blipFill>
        <p:spPr>
          <a:xfrm>
            <a:off x="3763300" y="734225"/>
            <a:ext cx="3227072" cy="2729626"/>
          </a:xfrm>
          <a:prstGeom prst="rect">
            <a:avLst/>
          </a:prstGeom>
          <a:noFill/>
          <a:ln>
            <a:noFill/>
          </a:ln>
        </p:spPr>
      </p:pic>
      <p:sp>
        <p:nvSpPr>
          <p:cNvPr id="302" name="Google Shape;302;p7"/>
          <p:cNvSpPr txBox="1"/>
          <p:nvPr/>
        </p:nvSpPr>
        <p:spPr>
          <a:xfrm>
            <a:off x="838080" y="365040"/>
            <a:ext cx="10515240" cy="132552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None/>
            </a:pPr>
            <a:r>
              <a:rPr b="0" i="0" lang="es-ES" sz="4400" u="none" cap="none" strike="noStrike">
                <a:solidFill>
                  <a:srgbClr val="2E4663"/>
                </a:solidFill>
                <a:latin typeface="Montserrat"/>
                <a:ea typeface="Montserrat"/>
                <a:cs typeface="Montserrat"/>
                <a:sym typeface="Montserrat"/>
              </a:rPr>
              <a:t> </a:t>
            </a:r>
            <a:endParaRPr b="0" i="0" sz="4400" u="none" cap="none" strike="noStrike">
              <a:solidFill>
                <a:srgbClr val="000000"/>
              </a:solidFill>
              <a:latin typeface="Arial"/>
              <a:ea typeface="Arial"/>
              <a:cs typeface="Arial"/>
              <a:sym typeface="Arial"/>
            </a:endParaRPr>
          </a:p>
        </p:txBody>
      </p:sp>
      <p:sp>
        <p:nvSpPr>
          <p:cNvPr id="303" name="Google Shape;303;p7"/>
          <p:cNvSpPr/>
          <p:nvPr/>
        </p:nvSpPr>
        <p:spPr>
          <a:xfrm>
            <a:off x="575640" y="365040"/>
            <a:ext cx="10515240" cy="106884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ES" sz="3400">
                <a:solidFill>
                  <a:srgbClr val="2E4663"/>
                </a:solidFill>
                <a:latin typeface="Montserrat"/>
                <a:ea typeface="Montserrat"/>
                <a:cs typeface="Montserrat"/>
                <a:sym typeface="Montserrat"/>
              </a:rPr>
              <a:t>PROCESO:</a:t>
            </a:r>
            <a:r>
              <a:rPr b="0" i="0" lang="es-ES" sz="3400" u="none" cap="none" strike="noStrike">
                <a:solidFill>
                  <a:srgbClr val="2E4663"/>
                </a:solidFill>
                <a:latin typeface="Montserrat"/>
                <a:ea typeface="Montserrat"/>
                <a:cs typeface="Montserrat"/>
                <a:sym typeface="Montserrat"/>
              </a:rPr>
              <a:t> </a:t>
            </a:r>
            <a:endParaRPr b="0" i="0" sz="3400" u="none" cap="none" strike="noStrike">
              <a:latin typeface="Arial"/>
              <a:ea typeface="Arial"/>
              <a:cs typeface="Arial"/>
              <a:sym typeface="Arial"/>
            </a:endParaRPr>
          </a:p>
        </p:txBody>
      </p:sp>
      <p:pic>
        <p:nvPicPr>
          <p:cNvPr id="304" name="Google Shape;304;p7"/>
          <p:cNvPicPr preferRelativeResize="0"/>
          <p:nvPr/>
        </p:nvPicPr>
        <p:blipFill rotWithShape="1">
          <a:blip r:embed="rId4">
            <a:alphaModFix/>
          </a:blip>
          <a:srcRect b="0" l="19810" r="19008" t="0"/>
          <a:stretch/>
        </p:blipFill>
        <p:spPr>
          <a:xfrm>
            <a:off x="9191050" y="1132575"/>
            <a:ext cx="2530300" cy="2326451"/>
          </a:xfrm>
          <a:prstGeom prst="rect">
            <a:avLst/>
          </a:prstGeom>
          <a:noFill/>
          <a:ln>
            <a:noFill/>
          </a:ln>
        </p:spPr>
      </p:pic>
      <p:pic>
        <p:nvPicPr>
          <p:cNvPr id="305" name="Google Shape;305;p7"/>
          <p:cNvPicPr preferRelativeResize="0"/>
          <p:nvPr/>
        </p:nvPicPr>
        <p:blipFill rotWithShape="1">
          <a:blip r:embed="rId5">
            <a:alphaModFix/>
          </a:blip>
          <a:srcRect b="6139" l="18267" r="4815" t="7994"/>
          <a:stretch/>
        </p:blipFill>
        <p:spPr>
          <a:xfrm>
            <a:off x="675300" y="1145125"/>
            <a:ext cx="3316601" cy="2313900"/>
          </a:xfrm>
          <a:prstGeom prst="rect">
            <a:avLst/>
          </a:prstGeom>
          <a:noFill/>
          <a:ln>
            <a:noFill/>
          </a:ln>
        </p:spPr>
      </p:pic>
      <p:pic>
        <p:nvPicPr>
          <p:cNvPr id="306" name="Google Shape;306;p7"/>
          <p:cNvPicPr preferRelativeResize="0"/>
          <p:nvPr/>
        </p:nvPicPr>
        <p:blipFill rotWithShape="1">
          <a:blip r:embed="rId6">
            <a:alphaModFix/>
          </a:blip>
          <a:srcRect b="5317" l="20848" r="0" t="5762"/>
          <a:stretch/>
        </p:blipFill>
        <p:spPr>
          <a:xfrm>
            <a:off x="5679625" y="4162775"/>
            <a:ext cx="3316601" cy="2328568"/>
          </a:xfrm>
          <a:prstGeom prst="rect">
            <a:avLst/>
          </a:prstGeom>
          <a:noFill/>
          <a:ln>
            <a:noFill/>
          </a:ln>
        </p:spPr>
      </p:pic>
      <p:pic>
        <p:nvPicPr>
          <p:cNvPr id="307" name="Google Shape;307;p7"/>
          <p:cNvPicPr preferRelativeResize="0"/>
          <p:nvPr/>
        </p:nvPicPr>
        <p:blipFill rotWithShape="1">
          <a:blip r:embed="rId7">
            <a:alphaModFix/>
          </a:blip>
          <a:srcRect b="42126" l="23602" r="59548" t="29649"/>
          <a:stretch/>
        </p:blipFill>
        <p:spPr>
          <a:xfrm>
            <a:off x="6847500" y="1132577"/>
            <a:ext cx="2182862" cy="2326451"/>
          </a:xfrm>
          <a:prstGeom prst="rect">
            <a:avLst/>
          </a:prstGeom>
          <a:noFill/>
          <a:ln>
            <a:noFill/>
          </a:ln>
        </p:spPr>
      </p:pic>
      <p:pic>
        <p:nvPicPr>
          <p:cNvPr id="308" name="Google Shape;308;p7"/>
          <p:cNvPicPr preferRelativeResize="0"/>
          <p:nvPr/>
        </p:nvPicPr>
        <p:blipFill rotWithShape="1">
          <a:blip r:embed="rId8">
            <a:alphaModFix/>
          </a:blip>
          <a:srcRect b="0" l="33458" r="19150" t="19826"/>
          <a:stretch/>
        </p:blipFill>
        <p:spPr>
          <a:xfrm>
            <a:off x="9276600" y="4240038"/>
            <a:ext cx="2444748" cy="2326451"/>
          </a:xfrm>
          <a:prstGeom prst="rect">
            <a:avLst/>
          </a:prstGeom>
          <a:noFill/>
          <a:ln>
            <a:noFill/>
          </a:ln>
        </p:spPr>
      </p:pic>
      <p:pic>
        <p:nvPicPr>
          <p:cNvPr id="309" name="Google Shape;309;p7"/>
          <p:cNvPicPr preferRelativeResize="0"/>
          <p:nvPr/>
        </p:nvPicPr>
        <p:blipFill rotWithShape="1">
          <a:blip r:embed="rId9">
            <a:alphaModFix/>
          </a:blip>
          <a:srcRect b="15232" l="0" r="0" t="0"/>
          <a:stretch/>
        </p:blipFill>
        <p:spPr>
          <a:xfrm>
            <a:off x="3296463" y="4162775"/>
            <a:ext cx="2047227" cy="2313902"/>
          </a:xfrm>
          <a:prstGeom prst="rect">
            <a:avLst/>
          </a:prstGeom>
          <a:noFill/>
          <a:ln>
            <a:noFill/>
          </a:ln>
        </p:spPr>
      </p:pic>
      <p:sp>
        <p:nvSpPr>
          <p:cNvPr id="310" name="Google Shape;310;p7"/>
          <p:cNvSpPr/>
          <p:nvPr/>
        </p:nvSpPr>
        <p:spPr>
          <a:xfrm>
            <a:off x="3090250" y="2950850"/>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7"/>
          <p:cNvSpPr/>
          <p:nvPr/>
        </p:nvSpPr>
        <p:spPr>
          <a:xfrm>
            <a:off x="5563263" y="2950850"/>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7"/>
          <p:cNvSpPr/>
          <p:nvPr/>
        </p:nvSpPr>
        <p:spPr>
          <a:xfrm>
            <a:off x="8368550" y="2950850"/>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 name="Google Shape;313;p7"/>
          <p:cNvSpPr/>
          <p:nvPr/>
        </p:nvSpPr>
        <p:spPr>
          <a:xfrm rot="5400000">
            <a:off x="10124000" y="3591475"/>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t> </a:t>
            </a:r>
            <a:endParaRPr/>
          </a:p>
        </p:txBody>
      </p:sp>
      <p:pic>
        <p:nvPicPr>
          <p:cNvPr id="314" name="Google Shape;314;p7"/>
          <p:cNvPicPr preferRelativeResize="0"/>
          <p:nvPr/>
        </p:nvPicPr>
        <p:blipFill rotWithShape="1">
          <a:blip r:embed="rId10">
            <a:alphaModFix/>
          </a:blip>
          <a:srcRect b="14751" l="0" r="0" t="9987"/>
          <a:stretch/>
        </p:blipFill>
        <p:spPr>
          <a:xfrm>
            <a:off x="716088" y="4155438"/>
            <a:ext cx="2320623" cy="2328576"/>
          </a:xfrm>
          <a:prstGeom prst="rect">
            <a:avLst/>
          </a:prstGeom>
          <a:noFill/>
          <a:ln>
            <a:noFill/>
          </a:ln>
        </p:spPr>
      </p:pic>
      <p:sp>
        <p:nvSpPr>
          <p:cNvPr id="315" name="Google Shape;315;p7"/>
          <p:cNvSpPr/>
          <p:nvPr/>
        </p:nvSpPr>
        <p:spPr>
          <a:xfrm rot="10800000">
            <a:off x="8368550" y="5883325"/>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t> </a:t>
            </a:r>
            <a:endParaRPr/>
          </a:p>
        </p:txBody>
      </p:sp>
      <p:sp>
        <p:nvSpPr>
          <p:cNvPr id="316" name="Google Shape;316;p7"/>
          <p:cNvSpPr/>
          <p:nvPr/>
        </p:nvSpPr>
        <p:spPr>
          <a:xfrm rot="10800000">
            <a:off x="4797988" y="5883325"/>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t> </a:t>
            </a:r>
            <a:endParaRPr/>
          </a:p>
        </p:txBody>
      </p:sp>
      <p:sp>
        <p:nvSpPr>
          <p:cNvPr id="317" name="Google Shape;317;p7"/>
          <p:cNvSpPr/>
          <p:nvPr/>
        </p:nvSpPr>
        <p:spPr>
          <a:xfrm rot="10800000">
            <a:off x="2605588" y="5883325"/>
            <a:ext cx="1157700" cy="513000"/>
          </a:xfrm>
          <a:prstGeom prst="rightArrow">
            <a:avLst>
              <a:gd fmla="val 50000" name="adj1"/>
              <a:gd fmla="val 50000" name="adj2"/>
            </a:avLst>
          </a:prstGeom>
          <a:solidFill>
            <a:srgbClr val="741B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65432A860C51F49A13940189C9056BC" ma:contentTypeVersion="18" ma:contentTypeDescription="Crear nuevo documento." ma:contentTypeScope="" ma:versionID="d87ce35b6c2676e77d99f406862180a1">
  <xsd:schema xmlns:xsd="http://www.w3.org/2001/XMLSchema" xmlns:xs="http://www.w3.org/2001/XMLSchema" xmlns:p="http://schemas.microsoft.com/office/2006/metadata/properties" xmlns:ns2="03d93363-d8e2-4c70-9d54-f7c2b069a0fc" xmlns:ns3="aef4520d-1f3f-4731-8e2e-391172b621dd" targetNamespace="http://schemas.microsoft.com/office/2006/metadata/properties" ma:root="true" ma:fieldsID="5b25b3dbdee9fbc345f4c5a757d561e3" ns2:_="" ns3:_="">
    <xsd:import namespace="03d93363-d8e2-4c70-9d54-f7c2b069a0fc"/>
    <xsd:import namespace="aef4520d-1f3f-4731-8e2e-391172b621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93363-d8e2-4c70-9d54-f7c2b069a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fc408bdd-cd0c-4f6d-91f0-56bd57e0e9d7"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f4520d-1f3f-4731-8e2e-391172b621dd"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241488ce-5c20-4041-9e68-38ccad6e6ccd}" ma:internalName="TaxCatchAll" ma:showField="CatchAllData" ma:web="aef4520d-1f3f-4731-8e2e-391172b62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2B5D4B-8B07-42B5-91C2-85AF5D4AEB6D}"/>
</file>

<file path=customXml/itemProps2.xml><?xml version="1.0" encoding="utf-8"?>
<ds:datastoreItem xmlns:ds="http://schemas.openxmlformats.org/officeDocument/2006/customXml" ds:itemID="{E71E12AA-F62F-4909-B261-81522E7C217F}"/>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2024-02-21T12:41:42Z</dcterms:created>
  <dc:creator>Irene Brage Vázquez</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0x010100F65432A860C51F49A13940189C9056BC</vt:lpwstr>
  </property>
  <property fmtid="{D5CDD505-2E9C-101B-9397-08002B2CF9AE}" pid="3" name="MediaServiceImageTags">
    <vt:lpwstr/>
  </property>
</Properties>
</file>