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4.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2" r:id="rId10"/>
    <p:sldId id="263" r:id="rId11"/>
    <p:sldId id="264" r:id="rId12"/>
    <p:sldId id="265" r:id="rId13"/>
    <p:sldId id="266" r:id="rId14"/>
    <p:sldId id="268" r:id="rId15"/>
    <p:sldId id="269" r:id="rId16"/>
    <p:sldId id="267" r:id="rId17"/>
    <p:sldId id="261" r:id="rId18"/>
  </p:sldIdLst>
  <p:sldSz cx="12192000" cy="6858000"/>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C3A7968-6044-4B43-BEEB-3077E2C9E8C5}"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399AB3E-D203-4E4B-A0F4-6A144DF60299}"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20987222-B608-4BA7-B1E2-3BE15C93648A}"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7E88D1E5-9BBA-40AF-A9ED-DB9AE70B029F}"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D92CC903-499B-4E2B-9824-C2405FDCE8E5}" type="slidenum">
              <a:t>‹Nº›</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s-ES"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9D831589-682F-423E-B351-ED28FEAE6FF6}"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AA948EE4-0414-4380-BCB9-C92BCB13471B}" type="slidenum">
              <a:t>‹Nº›</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845F7D2F-56B4-4DDA-B6D3-5E46F7BF7F11}"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1797B944-A8FA-4416-A048-3143852356D6}"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s-ES"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87105B3C-7CEE-41E8-A263-EA0500302901}" type="slidenum">
              <a:t>‹Nº›</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93E1F27-82BE-4CFB-8E90-3917168B6FE1}"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s-E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06EAA65F-A5E8-4890-B951-E3F8FDC8746E}" type="slidenum">
              <a:t>‹Nº›</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F1B06B37-CC2E-4259-A6C9-A0DC2596D2A8}"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6FD47EC-EB1A-4BB9-9CA4-F4AC023F2634}" type="slidenum">
              <a:t>‹Nº›</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EEF53477-AE1D-457B-AA99-DCD55842E099}" type="slidenum">
              <a:t>‹Nº›</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2017C7EB-BF4B-4B7C-84A4-B25EBF9271AE}" type="slidenum">
              <a:t>‹Nº›</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39059668-D390-4FB0-BCEE-661CA324D3C4}" type="slidenum">
              <a:t>‹Nº›</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86938EE6-A559-4860-8427-6A3EDD210B7A}" type="slidenum">
              <a:t>‹Nº›</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9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s-ES" sz="3200" b="0" strike="noStrike" spc="-1">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C800B5C-B3F1-49BD-B14A-7D61FCDDCE13}"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9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3E49AE7-AF36-42BC-9C4D-C2CC9768DB43}" type="slidenum">
              <a:t>‹Nº›</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9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9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14E2FA6E-5BA3-40F3-9AB8-C68F3E7083AF}"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3E768F3-3F05-46C0-A7E0-B3E1C334E438}"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12E88062-81CF-4478-9E0A-374504F1351F}"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s-ES" sz="3200" b="0" strike="noStrike" spc="-1">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97C0373D-F47D-44DA-9E2D-C0E9E7B56696}" type="slidenum">
              <a:t>‹Nº›</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9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96810034-D82E-4873-A34D-C1E9A3ABD493}"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0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6EBEC44-8DD3-4A2B-ADE9-9EA936897731}"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0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A0179E87-F4C9-45D7-8D6D-3D8B7EA11414}" type="slidenum">
              <a:t>‹Nº›</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1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1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02A2A1A3-FB78-48C7-87E6-E1DCFB8CDB84}" type="slidenum">
              <a:t>‹Nº›</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1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1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1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1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70E7B097-BB32-45EE-8D81-F4815A8C80CD}" type="slidenum">
              <a:t>‹Nº›</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1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2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2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2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2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2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A535D397-73A4-4584-A075-AFE6F294ED29}" type="slidenum">
              <a:t>‹Nº›</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947F09D9-4753-484B-B8C7-7C72E9A86938}" type="slidenum">
              <a:t>‹Nº›</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3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s-ES" sz="3200" b="0" strike="noStrike" spc="-1">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AB26205B-7EC7-4E61-95A8-70456BA1DAF1}" type="slidenum">
              <a:t>‹Nº›</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3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306AF68B-627E-4C52-8E18-DE4FD2D57C62}" type="slidenum">
              <a:t>‹Nº›</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F90DC351-D00D-4A84-9873-30445F677E6B}"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3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3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66FE896E-D7DE-4AA7-B814-803C60D32D2B}" type="slidenum">
              <a:t>‹Nº›</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D6063C1F-5D30-4116-B690-35C757AEA2B7}" type="slidenum">
              <a:t>‹Nº›</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s-ES" sz="3200" b="0" strike="noStrike" spc="-1">
              <a:latin typeface="Arial"/>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1E7070BF-B005-4824-933F-E197AB7B4E11}" type="slidenum">
              <a:t>‹Nº›</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4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4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FE81C472-4959-4CB8-B4EC-CFD2BB89149B}"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4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4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4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37916609-8E67-4477-A617-B33F3E62E1D8}"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4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5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36C2C32B-0D4F-4ACF-8571-A3D56D3529F7}" type="slidenum">
              <a:t>‹Nº›</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5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5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0C36CEA4-9AA4-460A-943E-DA76BE00213C}" type="slidenum">
              <a:t>‹Nº›</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5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573F280D-5F85-49B3-815A-1587B4E58AB2}" type="slidenum">
              <a:t>‹Nº›</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6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212577C7-9B49-478E-B021-C7C802154274}" type="slidenum">
              <a:t>‹Nº›</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C4DBA66A-EB9B-4F94-8B4E-91232A31BA0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s-E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2858925-ECBF-4FC4-B53F-615CF54090E2}"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146A816-BBE8-49E6-9DEC-9FA5817123BB}"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28FD408-7846-40E3-A7F8-2F5CE81D1B40}"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s-ES" sz="1800" b="0" strike="noStrike" spc="-1">
              <a:solidFill>
                <a:srgbClr val="2E4663"/>
              </a:solidFill>
              <a:latin typeface="Calibri"/>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s-ES" sz="2800" b="0" strike="noStrike" spc="-1">
              <a:solidFill>
                <a:srgbClr val="2E4663"/>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A1FC4ED-6AA6-46C0-A275-2517F95DBCE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s-ES" sz="6000" b="0" strike="noStrike" spc="-1">
                <a:solidFill>
                  <a:srgbClr val="2E4663"/>
                </a:solidFill>
                <a:latin typeface="Montserrat"/>
              </a:rPr>
              <a:t>Haga clic para modificar el estilo de título del patrón</a:t>
            </a:r>
            <a:endParaRPr lang="es-ES" sz="6000" b="0" strike="noStrike" spc="-1">
              <a:solidFill>
                <a:srgbClr val="2E4663"/>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s-ES" sz="1200" b="0" strike="noStrike" spc="-1">
                <a:solidFill>
                  <a:srgbClr val="8F949E"/>
                </a:solidFill>
                <a:latin typeface="Calibri"/>
              </a:defRPr>
            </a:lvl1pPr>
          </a:lstStyle>
          <a:p>
            <a:pPr indent="0">
              <a:lnSpc>
                <a:spcPct val="100000"/>
              </a:lnSpc>
              <a:buNone/>
            </a:pPr>
            <a:r>
              <a:rPr lang="es-ES" sz="1200" b="0" strike="noStrike" spc="-1">
                <a:solidFill>
                  <a:srgbClr val="8F949E"/>
                </a:solidFill>
                <a:latin typeface="Calibri"/>
              </a:rPr>
              <a:t>&lt;fecha/hora&gt;</a:t>
            </a:r>
            <a:endParaRPr lang="es-ES" sz="1200" b="0" strike="noStrike" spc="-1">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s-ES" sz="1400" b="0" strike="noStrike" spc="-1">
                <a:latin typeface="Times New Roman"/>
              </a:defRPr>
            </a:lvl1pPr>
          </a:lstStyle>
          <a:p>
            <a:pPr indent="0" algn="ctr">
              <a:buNone/>
            </a:pPr>
            <a:r>
              <a:rPr lang="es-ES" sz="1400" b="0" strike="noStrike" spc="-1">
                <a:latin typeface="Times New Roman"/>
              </a:rPr>
              <a:t>&lt;pie de página&gt;</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indent="0" algn="r">
              <a:lnSpc>
                <a:spcPct val="100000"/>
              </a:lnSpc>
              <a:buNone/>
              <a:defRPr lang="es-ES" sz="1200" b="0" strike="noStrike" spc="-1">
                <a:solidFill>
                  <a:srgbClr val="8F949E"/>
                </a:solidFill>
                <a:latin typeface="Calibri"/>
              </a:defRPr>
            </a:lvl1pPr>
          </a:lstStyle>
          <a:p>
            <a:pPr indent="0" algn="r">
              <a:lnSpc>
                <a:spcPct val="100000"/>
              </a:lnSpc>
              <a:buNone/>
            </a:pPr>
            <a:fld id="{52C5EA6A-7E97-4D66-BCA9-4950935F0E13}" type="slidenum">
              <a:rPr lang="es-ES" sz="1200" b="0" strike="noStrike" spc="-1">
                <a:solidFill>
                  <a:srgbClr val="8F949E"/>
                </a:solidFill>
                <a:latin typeface="Calibri"/>
              </a:rPr>
              <a:t>‹Nº›</a:t>
            </a:fld>
            <a:endParaRPr lang="es-ES"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s-ES" sz="2800" b="0" strike="noStrike" spc="-1">
                <a:solidFill>
                  <a:srgbClr val="2E4663"/>
                </a:solidFill>
                <a:latin typeface="Calibri"/>
              </a:rPr>
              <a:t>Pulse para editar el formato de texto del esquema</a:t>
            </a:r>
          </a:p>
          <a:p>
            <a:pPr marL="864000" lvl="1" indent="-324000">
              <a:lnSpc>
                <a:spcPct val="90000"/>
              </a:lnSpc>
              <a:spcBef>
                <a:spcPts val="1134"/>
              </a:spcBef>
              <a:buClr>
                <a:srgbClr val="000000"/>
              </a:buClr>
              <a:buSzPct val="75000"/>
              <a:buFont typeface="Symbol" charset="2"/>
              <a:buChar char=""/>
            </a:pPr>
            <a:r>
              <a:rPr lang="es-ES" sz="2000" b="0" strike="noStrike" spc="-1">
                <a:solidFill>
                  <a:srgbClr val="2E4663"/>
                </a:solidFill>
                <a:latin typeface="Calibri"/>
              </a:rPr>
              <a:t>Segundo nivel del esquema</a:t>
            </a:r>
          </a:p>
          <a:p>
            <a:pPr marL="1296000" lvl="2" indent="-288000">
              <a:lnSpc>
                <a:spcPct val="90000"/>
              </a:lnSpc>
              <a:spcBef>
                <a:spcPts val="850"/>
              </a:spcBef>
              <a:buClr>
                <a:srgbClr val="000000"/>
              </a:buClr>
              <a:buSzPct val="45000"/>
              <a:buFont typeface="Wingdings" charset="2"/>
              <a:buChar char=""/>
            </a:pPr>
            <a:r>
              <a:rPr lang="es-ES" sz="1800" b="0" strike="noStrike" spc="-1">
                <a:solidFill>
                  <a:srgbClr val="2E4663"/>
                </a:solidFill>
                <a:latin typeface="Calibri"/>
              </a:rPr>
              <a:t>Tercer nivel del esquema</a:t>
            </a:r>
          </a:p>
          <a:p>
            <a:pPr marL="1728000" lvl="3" indent="-216000">
              <a:lnSpc>
                <a:spcPct val="90000"/>
              </a:lnSpc>
              <a:spcBef>
                <a:spcPts val="567"/>
              </a:spcBef>
              <a:buClr>
                <a:srgbClr val="000000"/>
              </a:buClr>
              <a:buSzPct val="75000"/>
              <a:buFont typeface="Symbol" charset="2"/>
              <a:buChar char=""/>
            </a:pPr>
            <a:r>
              <a:rPr lang="es-ES" sz="1800" b="0" strike="noStrike" spc="-1">
                <a:solidFill>
                  <a:srgbClr val="2E4663"/>
                </a:solidFill>
                <a:latin typeface="Calibri"/>
              </a:rPr>
              <a:t>Cuarto nivel del esquema</a:t>
            </a:r>
          </a:p>
          <a:p>
            <a:pPr marL="2160000" lvl="4"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Quinto nivel del esquema</a:t>
            </a:r>
          </a:p>
          <a:p>
            <a:pPr marL="2592000" lvl="5"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Sexto nivel del esquema</a:t>
            </a:r>
          </a:p>
          <a:p>
            <a:pPr marL="3024000" lvl="6"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Triángulo rectángulo 5"/>
          <p:cNvSpPr/>
          <p:nvPr/>
        </p:nvSpPr>
        <p:spPr>
          <a:xfrm flipH="1">
            <a:off x="9779760" y="1748880"/>
            <a:ext cx="2401920" cy="5108760"/>
          </a:xfrm>
          <a:prstGeom prst="rtTriangle">
            <a:avLst/>
          </a:prstGeom>
          <a:solidFill>
            <a:srgbClr val="8E9FBC"/>
          </a:solidFill>
          <a:ln>
            <a:noFill/>
          </a:ln>
        </p:spPr>
        <p:style>
          <a:lnRef idx="2">
            <a:schemeClr val="accent1">
              <a:shade val="15000"/>
            </a:schemeClr>
          </a:lnRef>
          <a:fillRef idx="1">
            <a:schemeClr val="accent1"/>
          </a:fillRef>
          <a:effectRef idx="0">
            <a:schemeClr val="accent1"/>
          </a:effectRef>
          <a:fontRef idx="minor"/>
        </p:style>
      </p:sp>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s-ES" sz="4400" b="0" strike="noStrike" spc="-1">
                <a:solidFill>
                  <a:srgbClr val="2E4663"/>
                </a:solidFill>
                <a:latin typeface="Montserrat"/>
              </a:rPr>
              <a:t>Haga clic para modificar el estilo de título del patrón</a:t>
            </a:r>
            <a:endParaRPr lang="es-ES" sz="4400" b="0" strike="noStrike" spc="-1">
              <a:solidFill>
                <a:srgbClr val="2E4663"/>
              </a:solidFill>
              <a:latin typeface="Calibri"/>
            </a:endParaRPr>
          </a:p>
        </p:txBody>
      </p:sp>
      <p:sp>
        <p:nvSpPr>
          <p:cNvPr id="43" name="PlaceHolder 2"/>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es-ES" sz="1200" b="0" strike="noStrike" spc="-1">
                <a:solidFill>
                  <a:srgbClr val="8F949E"/>
                </a:solidFill>
                <a:latin typeface="Calibri"/>
              </a:defRPr>
            </a:lvl1pPr>
          </a:lstStyle>
          <a:p>
            <a:pPr indent="0">
              <a:lnSpc>
                <a:spcPct val="100000"/>
              </a:lnSpc>
              <a:buNone/>
            </a:pPr>
            <a:r>
              <a:rPr lang="es-ES" sz="1200" b="0" strike="noStrike" spc="-1">
                <a:solidFill>
                  <a:srgbClr val="8F949E"/>
                </a:solidFill>
                <a:latin typeface="Calibri"/>
              </a:rPr>
              <a:t>&lt;fecha/hora&gt;</a:t>
            </a:r>
            <a:endParaRPr lang="es-ES" sz="1200" b="0" strike="noStrike" spc="-1">
              <a:latin typeface="Times New Roman"/>
            </a:endParaRPr>
          </a:p>
        </p:txBody>
      </p:sp>
      <p:sp>
        <p:nvSpPr>
          <p:cNvPr id="44" name="PlaceHolder 3"/>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es-ES" sz="1400" b="0" strike="noStrike" spc="-1">
                <a:latin typeface="Times New Roman"/>
              </a:defRPr>
            </a:lvl1pPr>
          </a:lstStyle>
          <a:p>
            <a:pPr indent="0" algn="ctr">
              <a:buNone/>
            </a:pPr>
            <a:r>
              <a:rPr lang="es-ES" sz="1400" b="0" strike="noStrike" spc="-1">
                <a:latin typeface="Times New Roman"/>
              </a:rPr>
              <a:t>&lt;pie de página&gt;</a:t>
            </a:r>
          </a:p>
        </p:txBody>
      </p:sp>
      <p:sp>
        <p:nvSpPr>
          <p:cNvPr id="45" name="PlaceHolder 4"/>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es-ES" sz="1200" b="0" strike="noStrike" spc="-1">
                <a:solidFill>
                  <a:srgbClr val="8F949E"/>
                </a:solidFill>
                <a:latin typeface="Calibri"/>
              </a:defRPr>
            </a:lvl1pPr>
          </a:lstStyle>
          <a:p>
            <a:pPr indent="0" algn="r">
              <a:lnSpc>
                <a:spcPct val="100000"/>
              </a:lnSpc>
              <a:buNone/>
            </a:pPr>
            <a:fld id="{5902CE23-3012-4F52-9D57-52DF0A27ECBA}" type="slidenum">
              <a:rPr lang="es-ES" sz="1200" b="0" strike="noStrike" spc="-1">
                <a:solidFill>
                  <a:srgbClr val="8F949E"/>
                </a:solidFill>
                <a:latin typeface="Calibri"/>
              </a:rPr>
              <a:t>‹Nº›</a:t>
            </a:fld>
            <a:endParaRPr lang="es-ES" sz="1200" b="0" strike="noStrike" spc="-1">
              <a:latin typeface="Times New Roman"/>
            </a:endParaRPr>
          </a:p>
        </p:txBody>
      </p:sp>
      <p:sp>
        <p:nvSpPr>
          <p:cNvPr id="4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s-ES" sz="2800" b="0" strike="noStrike" spc="-1">
                <a:solidFill>
                  <a:srgbClr val="2E4663"/>
                </a:solidFill>
                <a:latin typeface="Calibri"/>
              </a:rPr>
              <a:t>Pulse para editar el formato de texto del esquema</a:t>
            </a:r>
          </a:p>
          <a:p>
            <a:pPr marL="864000" lvl="1" indent="-324000">
              <a:lnSpc>
                <a:spcPct val="90000"/>
              </a:lnSpc>
              <a:spcBef>
                <a:spcPts val="1134"/>
              </a:spcBef>
              <a:buClr>
                <a:srgbClr val="000000"/>
              </a:buClr>
              <a:buSzPct val="75000"/>
              <a:buFont typeface="Symbol" charset="2"/>
              <a:buChar char=""/>
            </a:pPr>
            <a:r>
              <a:rPr lang="es-ES" sz="2000" b="0" strike="noStrike" spc="-1">
                <a:solidFill>
                  <a:srgbClr val="2E4663"/>
                </a:solidFill>
                <a:latin typeface="Calibri"/>
              </a:rPr>
              <a:t>Segundo nivel del esquema</a:t>
            </a:r>
          </a:p>
          <a:p>
            <a:pPr marL="1296000" lvl="2" indent="-288000">
              <a:lnSpc>
                <a:spcPct val="90000"/>
              </a:lnSpc>
              <a:spcBef>
                <a:spcPts val="850"/>
              </a:spcBef>
              <a:buClr>
                <a:srgbClr val="000000"/>
              </a:buClr>
              <a:buSzPct val="45000"/>
              <a:buFont typeface="Wingdings" charset="2"/>
              <a:buChar char=""/>
            </a:pPr>
            <a:r>
              <a:rPr lang="es-ES" sz="1800" b="0" strike="noStrike" spc="-1">
                <a:solidFill>
                  <a:srgbClr val="2E4663"/>
                </a:solidFill>
                <a:latin typeface="Calibri"/>
              </a:rPr>
              <a:t>Tercer nivel del esquema</a:t>
            </a:r>
          </a:p>
          <a:p>
            <a:pPr marL="1728000" lvl="3" indent="-216000">
              <a:lnSpc>
                <a:spcPct val="90000"/>
              </a:lnSpc>
              <a:spcBef>
                <a:spcPts val="567"/>
              </a:spcBef>
              <a:buClr>
                <a:srgbClr val="000000"/>
              </a:buClr>
              <a:buSzPct val="75000"/>
              <a:buFont typeface="Symbol" charset="2"/>
              <a:buChar char=""/>
            </a:pPr>
            <a:r>
              <a:rPr lang="es-ES" sz="1800" b="0" strike="noStrike" spc="-1">
                <a:solidFill>
                  <a:srgbClr val="2E4663"/>
                </a:solidFill>
                <a:latin typeface="Calibri"/>
              </a:rPr>
              <a:t>Cuarto nivel del esquema</a:t>
            </a:r>
          </a:p>
          <a:p>
            <a:pPr marL="2160000" lvl="4"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Quinto nivel del esquema</a:t>
            </a:r>
          </a:p>
          <a:p>
            <a:pPr marL="2592000" lvl="5"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Sexto nivel del esquema</a:t>
            </a:r>
          </a:p>
          <a:p>
            <a:pPr marL="3024000" lvl="6"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s-ES" sz="4400" b="0" strike="noStrike" spc="-1">
                <a:solidFill>
                  <a:srgbClr val="2E4663"/>
                </a:solidFill>
                <a:latin typeface="Montserrat"/>
              </a:rPr>
              <a:t>Haga clic para modificar el estilo de título del patrón</a:t>
            </a:r>
            <a:endParaRPr lang="es-ES" sz="4400" b="0" strike="noStrike" spc="-1">
              <a:solidFill>
                <a:srgbClr val="2E4663"/>
              </a:solidFill>
              <a:latin typeface="Calibri"/>
            </a:endParaRPr>
          </a:p>
        </p:txBody>
      </p:sp>
      <p:sp>
        <p:nvSpPr>
          <p:cNvPr id="84" name="PlaceHolder 2"/>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lang="es-ES" sz="1200" b="0" strike="noStrike" spc="-1">
                <a:solidFill>
                  <a:srgbClr val="8F949E"/>
                </a:solidFill>
                <a:latin typeface="Calibri"/>
              </a:defRPr>
            </a:lvl1pPr>
          </a:lstStyle>
          <a:p>
            <a:pPr indent="0">
              <a:lnSpc>
                <a:spcPct val="100000"/>
              </a:lnSpc>
              <a:buNone/>
            </a:pPr>
            <a:r>
              <a:rPr lang="es-ES" sz="1200" b="0" strike="noStrike" spc="-1">
                <a:solidFill>
                  <a:srgbClr val="8F949E"/>
                </a:solidFill>
                <a:latin typeface="Calibri"/>
              </a:rPr>
              <a:t>&lt;fecha/hora&gt;</a:t>
            </a:r>
            <a:endParaRPr lang="es-ES" sz="1200" b="0" strike="noStrike" spc="-1">
              <a:latin typeface="Times New Roman"/>
            </a:endParaRPr>
          </a:p>
        </p:txBody>
      </p:sp>
      <p:sp>
        <p:nvSpPr>
          <p:cNvPr id="85" name="PlaceHolder 3"/>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lang="es-ES" sz="1400" b="0" strike="noStrike" spc="-1">
                <a:latin typeface="Times New Roman"/>
              </a:defRPr>
            </a:lvl1pPr>
          </a:lstStyle>
          <a:p>
            <a:pPr indent="0" algn="ctr">
              <a:buNone/>
            </a:pPr>
            <a:r>
              <a:rPr lang="es-ES" sz="1400" b="0" strike="noStrike" spc="-1">
                <a:latin typeface="Times New Roman"/>
              </a:rPr>
              <a:t>&lt;pie de página&gt;</a:t>
            </a:r>
          </a:p>
        </p:txBody>
      </p:sp>
      <p:sp>
        <p:nvSpPr>
          <p:cNvPr id="86" name="PlaceHolder 4"/>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lang="es-ES" sz="1200" b="0" strike="noStrike" spc="-1">
                <a:solidFill>
                  <a:srgbClr val="8F949E"/>
                </a:solidFill>
                <a:latin typeface="Calibri"/>
              </a:defRPr>
            </a:lvl1pPr>
          </a:lstStyle>
          <a:p>
            <a:pPr indent="0" algn="r">
              <a:lnSpc>
                <a:spcPct val="100000"/>
              </a:lnSpc>
              <a:buNone/>
            </a:pPr>
            <a:fld id="{E6AD47C0-8E93-4B7D-91DB-247766F04FB5}" type="slidenum">
              <a:rPr lang="es-ES" sz="1200" b="0" strike="noStrike" spc="-1">
                <a:solidFill>
                  <a:srgbClr val="8F949E"/>
                </a:solidFill>
                <a:latin typeface="Calibri"/>
              </a:rPr>
              <a:t>‹Nº›</a:t>
            </a:fld>
            <a:endParaRPr lang="es-ES" sz="1200" b="0" strike="noStrike" spc="-1">
              <a:latin typeface="Times New Roman"/>
            </a:endParaRPr>
          </a:p>
        </p:txBody>
      </p:sp>
      <p:sp>
        <p:nvSpPr>
          <p:cNvPr id="87" name="Triángulo rectángulo 5"/>
          <p:cNvSpPr/>
          <p:nvPr/>
        </p:nvSpPr>
        <p:spPr>
          <a:xfrm>
            <a:off x="0" y="0"/>
            <a:ext cx="2444400" cy="6857640"/>
          </a:xfrm>
          <a:prstGeom prst="rtTriangle">
            <a:avLst/>
          </a:prstGeom>
          <a:solidFill>
            <a:srgbClr val="A4BCC2"/>
          </a:solidFill>
          <a:ln>
            <a:noFill/>
          </a:ln>
        </p:spPr>
        <p:style>
          <a:lnRef idx="2">
            <a:schemeClr val="accent2">
              <a:shade val="15000"/>
            </a:schemeClr>
          </a:lnRef>
          <a:fillRef idx="1">
            <a:schemeClr val="accent2"/>
          </a:fillRef>
          <a:effectRef idx="0">
            <a:schemeClr val="accent2"/>
          </a:effectRef>
          <a:fontRef idx="minor"/>
        </p:style>
      </p:sp>
      <p:sp>
        <p:nvSpPr>
          <p:cNvPr id="88"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s-ES" sz="2800" b="0" strike="noStrike" spc="-1">
                <a:solidFill>
                  <a:srgbClr val="2E4663"/>
                </a:solidFill>
                <a:latin typeface="Calibri"/>
              </a:rPr>
              <a:t>Pulse para editar el formato de texto del esquema</a:t>
            </a:r>
          </a:p>
          <a:p>
            <a:pPr marL="864000" lvl="1" indent="-324000">
              <a:lnSpc>
                <a:spcPct val="90000"/>
              </a:lnSpc>
              <a:spcBef>
                <a:spcPts val="1134"/>
              </a:spcBef>
              <a:buClr>
                <a:srgbClr val="000000"/>
              </a:buClr>
              <a:buSzPct val="75000"/>
              <a:buFont typeface="Symbol" charset="2"/>
              <a:buChar char=""/>
            </a:pPr>
            <a:r>
              <a:rPr lang="es-ES" sz="2000" b="0" strike="noStrike" spc="-1">
                <a:solidFill>
                  <a:srgbClr val="2E4663"/>
                </a:solidFill>
                <a:latin typeface="Calibri"/>
              </a:rPr>
              <a:t>Segundo nivel del esquema</a:t>
            </a:r>
          </a:p>
          <a:p>
            <a:pPr marL="1296000" lvl="2" indent="-288000">
              <a:lnSpc>
                <a:spcPct val="90000"/>
              </a:lnSpc>
              <a:spcBef>
                <a:spcPts val="850"/>
              </a:spcBef>
              <a:buClr>
                <a:srgbClr val="000000"/>
              </a:buClr>
              <a:buSzPct val="45000"/>
              <a:buFont typeface="Wingdings" charset="2"/>
              <a:buChar char=""/>
            </a:pPr>
            <a:r>
              <a:rPr lang="es-ES" sz="1800" b="0" strike="noStrike" spc="-1">
                <a:solidFill>
                  <a:srgbClr val="2E4663"/>
                </a:solidFill>
                <a:latin typeface="Calibri"/>
              </a:rPr>
              <a:t>Tercer nivel del esquema</a:t>
            </a:r>
          </a:p>
          <a:p>
            <a:pPr marL="1728000" lvl="3" indent="-216000">
              <a:lnSpc>
                <a:spcPct val="90000"/>
              </a:lnSpc>
              <a:spcBef>
                <a:spcPts val="567"/>
              </a:spcBef>
              <a:buClr>
                <a:srgbClr val="000000"/>
              </a:buClr>
              <a:buSzPct val="75000"/>
              <a:buFont typeface="Symbol" charset="2"/>
              <a:buChar char=""/>
            </a:pPr>
            <a:r>
              <a:rPr lang="es-ES" sz="1800" b="0" strike="noStrike" spc="-1">
                <a:solidFill>
                  <a:srgbClr val="2E4663"/>
                </a:solidFill>
                <a:latin typeface="Calibri"/>
              </a:rPr>
              <a:t>Cuarto nivel del esquema</a:t>
            </a:r>
          </a:p>
          <a:p>
            <a:pPr marL="2160000" lvl="4"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Quinto nivel del esquema</a:t>
            </a:r>
          </a:p>
          <a:p>
            <a:pPr marL="2592000" lvl="5"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Sexto nivel del esquema</a:t>
            </a:r>
          </a:p>
          <a:p>
            <a:pPr marL="3024000" lvl="6"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 name="PlaceHolder 1"/>
          <p:cNvSpPr>
            <a:spLocks noGrp="1"/>
          </p:cNvSpPr>
          <p:nvPr>
            <p:ph type="dt" idx="10"/>
          </p:nvPr>
        </p:nvSpPr>
        <p:spPr>
          <a:xfrm>
            <a:off x="838080" y="6356520"/>
            <a:ext cx="2742840" cy="364680"/>
          </a:xfrm>
          <a:prstGeom prst="rect">
            <a:avLst/>
          </a:prstGeom>
          <a:noFill/>
          <a:ln w="0">
            <a:noFill/>
          </a:ln>
        </p:spPr>
        <p:txBody>
          <a:bodyPr anchor="ctr">
            <a:noAutofit/>
          </a:bodyPr>
          <a:lstStyle>
            <a:lvl1pPr indent="0">
              <a:lnSpc>
                <a:spcPct val="100000"/>
              </a:lnSpc>
              <a:buNone/>
              <a:defRPr lang="es-ES" sz="1200" b="0" strike="noStrike" spc="-1">
                <a:solidFill>
                  <a:srgbClr val="8F949E"/>
                </a:solidFill>
                <a:latin typeface="Calibri"/>
              </a:defRPr>
            </a:lvl1pPr>
          </a:lstStyle>
          <a:p>
            <a:pPr indent="0">
              <a:lnSpc>
                <a:spcPct val="100000"/>
              </a:lnSpc>
              <a:buNone/>
            </a:pPr>
            <a:r>
              <a:rPr lang="es-ES" sz="1200" b="0" strike="noStrike" spc="-1">
                <a:solidFill>
                  <a:srgbClr val="8F949E"/>
                </a:solidFill>
                <a:latin typeface="Calibri"/>
              </a:rPr>
              <a:t>&lt;fecha/hora&gt;</a:t>
            </a:r>
            <a:endParaRPr lang="es-ES" sz="1200" b="0" strike="noStrike" spc="-1">
              <a:latin typeface="Times New Roman"/>
            </a:endParaRPr>
          </a:p>
        </p:txBody>
      </p:sp>
      <p:sp>
        <p:nvSpPr>
          <p:cNvPr id="126" name="PlaceHolder 2"/>
          <p:cNvSpPr>
            <a:spLocks noGrp="1"/>
          </p:cNvSpPr>
          <p:nvPr>
            <p:ph type="ftr" idx="11"/>
          </p:nvPr>
        </p:nvSpPr>
        <p:spPr>
          <a:xfrm>
            <a:off x="4038480" y="6356520"/>
            <a:ext cx="4114440" cy="364680"/>
          </a:xfrm>
          <a:prstGeom prst="rect">
            <a:avLst/>
          </a:prstGeom>
          <a:noFill/>
          <a:ln w="0">
            <a:noFill/>
          </a:ln>
        </p:spPr>
        <p:txBody>
          <a:bodyPr anchor="ctr">
            <a:noAutofit/>
          </a:bodyPr>
          <a:lstStyle>
            <a:lvl1pPr indent="0" algn="ctr">
              <a:buNone/>
              <a:defRPr lang="es-ES" sz="1400" b="0" strike="noStrike" spc="-1">
                <a:latin typeface="Times New Roman"/>
              </a:defRPr>
            </a:lvl1pPr>
          </a:lstStyle>
          <a:p>
            <a:pPr indent="0" algn="ctr">
              <a:buNone/>
            </a:pPr>
            <a:r>
              <a:rPr lang="es-ES" sz="1400" b="0" strike="noStrike" spc="-1">
                <a:latin typeface="Times New Roman"/>
              </a:rPr>
              <a:t>&lt;pie de página&gt;</a:t>
            </a:r>
          </a:p>
        </p:txBody>
      </p:sp>
      <p:sp>
        <p:nvSpPr>
          <p:cNvPr id="127" name="PlaceHolder 3"/>
          <p:cNvSpPr>
            <a:spLocks noGrp="1"/>
          </p:cNvSpPr>
          <p:nvPr>
            <p:ph type="sldNum" idx="12"/>
          </p:nvPr>
        </p:nvSpPr>
        <p:spPr>
          <a:xfrm>
            <a:off x="8610480" y="6356520"/>
            <a:ext cx="2742840" cy="364680"/>
          </a:xfrm>
          <a:prstGeom prst="rect">
            <a:avLst/>
          </a:prstGeom>
          <a:noFill/>
          <a:ln w="0">
            <a:noFill/>
          </a:ln>
        </p:spPr>
        <p:txBody>
          <a:bodyPr anchor="ctr">
            <a:noAutofit/>
          </a:bodyPr>
          <a:lstStyle>
            <a:lvl1pPr indent="0" algn="r">
              <a:lnSpc>
                <a:spcPct val="100000"/>
              </a:lnSpc>
              <a:buNone/>
              <a:defRPr lang="es-ES" sz="1200" b="0" strike="noStrike" spc="-1">
                <a:solidFill>
                  <a:srgbClr val="8F949E"/>
                </a:solidFill>
                <a:latin typeface="Calibri"/>
              </a:defRPr>
            </a:lvl1pPr>
          </a:lstStyle>
          <a:p>
            <a:pPr indent="0" algn="r">
              <a:lnSpc>
                <a:spcPct val="100000"/>
              </a:lnSpc>
              <a:buNone/>
            </a:pPr>
            <a:fld id="{80204040-EF21-4D32-8FF7-1CD93FEA082F}" type="slidenum">
              <a:rPr lang="es-ES" sz="1200" b="0" strike="noStrike" spc="-1">
                <a:solidFill>
                  <a:srgbClr val="8F949E"/>
                </a:solidFill>
                <a:latin typeface="Calibri"/>
              </a:rPr>
              <a:t>‹Nº›</a:t>
            </a:fld>
            <a:endParaRPr lang="es-ES" sz="1200" b="0" strike="noStrike" spc="-1">
              <a:latin typeface="Times New Roman"/>
            </a:endParaRPr>
          </a:p>
        </p:txBody>
      </p:sp>
      <p:sp>
        <p:nvSpPr>
          <p:cNvPr id="128"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s-ES" sz="1800" b="0" strike="noStrike" spc="-1">
                <a:solidFill>
                  <a:srgbClr val="2E4663"/>
                </a:solidFill>
                <a:latin typeface="Calibri"/>
              </a:rPr>
              <a:t>Pulse para editar el formato del texto de título</a:t>
            </a:r>
          </a:p>
        </p:txBody>
      </p:sp>
      <p:sp>
        <p:nvSpPr>
          <p:cNvPr id="129"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s-ES" sz="2800" b="0" strike="noStrike" spc="-1">
                <a:solidFill>
                  <a:srgbClr val="2E4663"/>
                </a:solidFill>
                <a:latin typeface="Calibri"/>
              </a:rPr>
              <a:t>Pulse para editar el formato de texto del esquema</a:t>
            </a:r>
          </a:p>
          <a:p>
            <a:pPr marL="864000" lvl="1" indent="-324000">
              <a:lnSpc>
                <a:spcPct val="90000"/>
              </a:lnSpc>
              <a:spcBef>
                <a:spcPts val="1134"/>
              </a:spcBef>
              <a:buClr>
                <a:srgbClr val="000000"/>
              </a:buClr>
              <a:buSzPct val="75000"/>
              <a:buFont typeface="Symbol" charset="2"/>
              <a:buChar char=""/>
            </a:pPr>
            <a:r>
              <a:rPr lang="es-ES" sz="2000" b="0" strike="noStrike" spc="-1">
                <a:solidFill>
                  <a:srgbClr val="2E4663"/>
                </a:solidFill>
                <a:latin typeface="Calibri"/>
              </a:rPr>
              <a:t>Segundo nivel del esquema</a:t>
            </a:r>
          </a:p>
          <a:p>
            <a:pPr marL="1296000" lvl="2" indent="-288000">
              <a:lnSpc>
                <a:spcPct val="90000"/>
              </a:lnSpc>
              <a:spcBef>
                <a:spcPts val="850"/>
              </a:spcBef>
              <a:buClr>
                <a:srgbClr val="000000"/>
              </a:buClr>
              <a:buSzPct val="45000"/>
              <a:buFont typeface="Wingdings" charset="2"/>
              <a:buChar char=""/>
            </a:pPr>
            <a:r>
              <a:rPr lang="es-ES" sz="1800" b="0" strike="noStrike" spc="-1">
                <a:solidFill>
                  <a:srgbClr val="2E4663"/>
                </a:solidFill>
                <a:latin typeface="Calibri"/>
              </a:rPr>
              <a:t>Tercer nivel del esquema</a:t>
            </a:r>
          </a:p>
          <a:p>
            <a:pPr marL="1728000" lvl="3" indent="-216000">
              <a:lnSpc>
                <a:spcPct val="90000"/>
              </a:lnSpc>
              <a:spcBef>
                <a:spcPts val="567"/>
              </a:spcBef>
              <a:buClr>
                <a:srgbClr val="000000"/>
              </a:buClr>
              <a:buSzPct val="75000"/>
              <a:buFont typeface="Symbol" charset="2"/>
              <a:buChar char=""/>
            </a:pPr>
            <a:r>
              <a:rPr lang="es-ES" sz="1800" b="0" strike="noStrike" spc="-1">
                <a:solidFill>
                  <a:srgbClr val="2E4663"/>
                </a:solidFill>
                <a:latin typeface="Calibri"/>
              </a:rPr>
              <a:t>Cuarto nivel del esquema</a:t>
            </a:r>
          </a:p>
          <a:p>
            <a:pPr marL="2160000" lvl="4"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Quinto nivel del esquema</a:t>
            </a:r>
          </a:p>
          <a:p>
            <a:pPr marL="2592000" lvl="5"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Sexto nivel del esquema</a:t>
            </a:r>
          </a:p>
          <a:p>
            <a:pPr marL="3024000" lvl="6" indent="-216000">
              <a:lnSpc>
                <a:spcPct val="90000"/>
              </a:lnSpc>
              <a:spcBef>
                <a:spcPts val="283"/>
              </a:spcBef>
              <a:buClr>
                <a:srgbClr val="000000"/>
              </a:buClr>
              <a:buSzPct val="45000"/>
              <a:buFont typeface="Wingdings" charset="2"/>
              <a:buChar char=""/>
            </a:pPr>
            <a:r>
              <a:rPr lang="es-ES" sz="2000" b="0" strike="noStrike" spc="-1">
                <a:solidFill>
                  <a:srgbClr val="2E4663"/>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drive.google.com/file/d/1h-xxcFuGuJWsSi1RFRkS4RM5mntZ_fBk/view?usp=drive_link" TargetMode="Externa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5.xml"/><Relationship Id="rId5" Type="http://schemas.openxmlformats.org/officeDocument/2006/relationships/image" Target="../media/image21.jp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FE4"/>
        </a:solidFill>
        <a:effectLst/>
      </p:bgPr>
    </p:bg>
    <p:spTree>
      <p:nvGrpSpPr>
        <p:cNvPr id="1" name=""/>
        <p:cNvGrpSpPr/>
        <p:nvPr/>
      </p:nvGrpSpPr>
      <p:grpSpPr>
        <a:xfrm>
          <a:off x="0" y="0"/>
          <a:ext cx="0" cy="0"/>
          <a:chOff x="0" y="0"/>
          <a:chExt cx="0" cy="0"/>
        </a:xfrm>
      </p:grpSpPr>
      <p:pic>
        <p:nvPicPr>
          <p:cNvPr id="166" name="Imagen 6"/>
          <p:cNvPicPr/>
          <p:nvPr/>
        </p:nvPicPr>
        <p:blipFill>
          <a:blip r:embed="rId2"/>
          <a:stretch/>
        </p:blipFill>
        <p:spPr>
          <a:xfrm>
            <a:off x="2669760" y="0"/>
            <a:ext cx="6852240" cy="6857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adroTexto 2"/>
          <p:cNvSpPr/>
          <p:nvPr/>
        </p:nvSpPr>
        <p:spPr>
          <a:xfrm>
            <a:off x="1289279" y="172515"/>
            <a:ext cx="8857365" cy="43445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r>
              <a:rPr lang="es-ES" dirty="0" smtClean="0"/>
              <a:t>Para albergar el resto de componentes, se plantea un contenedor prismático con orificios para recibir los distintos componentes, y con la altura adecuada para instalar en su cara superior un ventilador en la ubicación adecuada para provocar el apagado de las velas. </a:t>
            </a:r>
          </a:p>
          <a:p>
            <a:pPr algn="just"/>
            <a:endParaRPr lang="es-ES" dirty="0" smtClean="0"/>
          </a:p>
          <a:p>
            <a:pPr algn="just"/>
            <a:r>
              <a:rPr lang="es-ES" dirty="0" smtClean="0"/>
              <a:t>Además, en distintas reuniones se informó que los colores favoritos son el rosa y el verde, así que se utilizaron esos colores. Además, se decidió también instalar un zumbador que reproduzca la melodía de cumpleaños feliz, así como seis diodos LED que animen la melodía con un patrón de encendido/apagado programado por el alumnado. </a:t>
            </a:r>
          </a:p>
          <a:p>
            <a:pPr algn="just"/>
            <a:endParaRPr lang="es-ES" dirty="0" smtClean="0"/>
          </a:p>
          <a:p>
            <a:pPr algn="just"/>
            <a:r>
              <a:rPr lang="es-ES" dirty="0" smtClean="0"/>
              <a:t>El diseño final de la caja del soplador es el que se muestra:</a:t>
            </a:r>
          </a:p>
          <a:p>
            <a:pPr algn="just"/>
            <a:endParaRPr lang="es-ES" dirty="0"/>
          </a:p>
          <a:p>
            <a:pPr algn="just"/>
            <a:endParaRPr lang="es-ES" dirty="0" smtClean="0"/>
          </a:p>
          <a:p>
            <a:pPr marL="12600" algn="ctr">
              <a:lnSpc>
                <a:spcPct val="131000"/>
              </a:lnSpc>
              <a:spcBef>
                <a:spcPts val="99"/>
              </a:spcBef>
            </a:pPr>
            <a:endParaRPr lang="es-ES" sz="1800" b="0" strike="noStrike" spc="-1" dirty="0">
              <a:latin typeface="Aria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279" y="3591256"/>
            <a:ext cx="3874826" cy="288000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825" y="3591256"/>
            <a:ext cx="3462908" cy="2880000"/>
          </a:xfrm>
          <a:prstGeom prst="rect">
            <a:avLst/>
          </a:prstGeom>
        </p:spPr>
      </p:pic>
    </p:spTree>
    <p:extLst>
      <p:ext uri="{BB962C8B-B14F-4D97-AF65-F5344CB8AC3E}">
        <p14:creationId xmlns:p14="http://schemas.microsoft.com/office/powerpoint/2010/main" val="128474891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adroTexto 2"/>
          <p:cNvSpPr/>
          <p:nvPr/>
        </p:nvSpPr>
        <p:spPr>
          <a:xfrm>
            <a:off x="1482972" y="229737"/>
            <a:ext cx="883584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es-ES" dirty="0" smtClean="0"/>
              <a:t>Se decidió utilizar una placa de </a:t>
            </a:r>
            <a:r>
              <a:rPr lang="es-ES" dirty="0" err="1" smtClean="0"/>
              <a:t>Arduino</a:t>
            </a:r>
            <a:r>
              <a:rPr lang="es-ES" dirty="0" smtClean="0"/>
              <a:t> para implementar el circuito. Surgió el inconveniente de que los 5 voltios que proporciona la placa no eran suficientes para alimentar el ventilador, pero se solucionó este problema utilizando un relé, permitiendo así alimentar el relé con la misma pila de 9 voltios ubicada en el </a:t>
            </a:r>
            <a:r>
              <a:rPr lang="es-ES" dirty="0" err="1" smtClean="0"/>
              <a:t>portapilas</a:t>
            </a:r>
            <a:r>
              <a:rPr lang="es-ES" dirty="0" smtClean="0"/>
              <a:t> que alimenta la placa de </a:t>
            </a:r>
            <a:r>
              <a:rPr lang="es-ES" dirty="0" err="1" smtClean="0"/>
              <a:t>Arduino</a:t>
            </a:r>
            <a:r>
              <a:rPr lang="es-ES" dirty="0" smtClean="0"/>
              <a:t>.</a:t>
            </a:r>
          </a:p>
          <a:p>
            <a:pPr algn="just"/>
            <a:endParaRPr lang="es-ES" dirty="0" smtClean="0"/>
          </a:p>
          <a:p>
            <a:pPr algn="just"/>
            <a:r>
              <a:rPr lang="es-ES" dirty="0" smtClean="0"/>
              <a:t>El esquema de conexiones es el que se muestra a continuación (se soldaron con estaño todos los componentes que fue necesario): </a:t>
            </a:r>
          </a:p>
          <a:p>
            <a:pPr algn="just"/>
            <a:endParaRPr lang="es-ES" dirty="0" smtClean="0"/>
          </a:p>
          <a:p>
            <a:pPr algn="just"/>
            <a:endParaRPr lang="es-ES" dirty="0"/>
          </a:p>
          <a:p>
            <a:pPr algn="just"/>
            <a:endParaRPr lang="es-ES" dirty="0" smtClean="0"/>
          </a:p>
          <a:p>
            <a:pPr algn="just"/>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953" y="2628231"/>
            <a:ext cx="5702593" cy="3930852"/>
          </a:xfrm>
          <a:prstGeom prst="rect">
            <a:avLst/>
          </a:prstGeom>
        </p:spPr>
      </p:pic>
    </p:spTree>
    <p:extLst>
      <p:ext uri="{BB962C8B-B14F-4D97-AF65-F5344CB8AC3E}">
        <p14:creationId xmlns:p14="http://schemas.microsoft.com/office/powerpoint/2010/main" val="428598328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adroTexto 2"/>
          <p:cNvSpPr/>
          <p:nvPr/>
        </p:nvSpPr>
        <p:spPr>
          <a:xfrm>
            <a:off x="1203158" y="403522"/>
            <a:ext cx="8857365" cy="102055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endParaRPr lang="es-ES" dirty="0"/>
          </a:p>
          <a:p>
            <a:pPr algn="just"/>
            <a:endParaRPr lang="es-ES" dirty="0" smtClean="0"/>
          </a:p>
          <a:p>
            <a:pPr marL="12600" algn="ctr">
              <a:lnSpc>
                <a:spcPct val="131000"/>
              </a:lnSpc>
              <a:spcBef>
                <a:spcPts val="99"/>
              </a:spcBef>
            </a:pPr>
            <a:endParaRPr lang="es-ES" sz="1800" b="0" strike="noStrike" spc="-1" dirty="0">
              <a:latin typeface="Arial"/>
            </a:endParaRPr>
          </a:p>
        </p:txBody>
      </p:sp>
      <p:sp>
        <p:nvSpPr>
          <p:cNvPr id="3" name="CuadroTexto 2"/>
          <p:cNvSpPr/>
          <p:nvPr/>
        </p:nvSpPr>
        <p:spPr>
          <a:xfrm>
            <a:off x="1425220" y="528120"/>
            <a:ext cx="8835840" cy="20298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endParaRPr lang="es-ES" dirty="0" smtClean="0"/>
          </a:p>
          <a:p>
            <a:pPr algn="just"/>
            <a:r>
              <a:rPr lang="es-ES" dirty="0"/>
              <a:t>E</a:t>
            </a:r>
            <a:r>
              <a:rPr lang="es-ES" dirty="0" smtClean="0"/>
              <a:t>l código utilizado se facilita en este enlace:</a:t>
            </a:r>
          </a:p>
          <a:p>
            <a:pPr algn="just"/>
            <a:r>
              <a:rPr lang="es-ES" dirty="0" smtClean="0">
                <a:hlinkClick r:id="rId2"/>
              </a:rPr>
              <a:t>https://drive.google.com/file/d/1h-xxcFuGuJWsSi1RFRkS4RM5mntZ_fBk/view?usp=drive_link</a:t>
            </a:r>
            <a:endParaRPr lang="es-ES" dirty="0" smtClean="0"/>
          </a:p>
          <a:p>
            <a:pPr algn="just"/>
            <a:endParaRPr lang="es-ES" dirty="0"/>
          </a:p>
          <a:p>
            <a:pPr algn="just"/>
            <a:endParaRPr lang="es-ES" dirty="0" smtClean="0"/>
          </a:p>
          <a:p>
            <a:pPr algn="just"/>
            <a:endParaRPr lang="es-ES" dirty="0"/>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7270" t="16561" r="7584" b="18877"/>
          <a:stretch/>
        </p:blipFill>
        <p:spPr>
          <a:xfrm>
            <a:off x="298384" y="1819175"/>
            <a:ext cx="3916955" cy="3960000"/>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t="10106" r="12983" b="19018"/>
          <a:stretch/>
        </p:blipFill>
        <p:spPr>
          <a:xfrm>
            <a:off x="4565585" y="1819175"/>
            <a:ext cx="6482375" cy="3960000"/>
          </a:xfrm>
          <a:prstGeom prst="rect">
            <a:avLst/>
          </a:prstGeom>
        </p:spPr>
      </p:pic>
    </p:spTree>
    <p:extLst>
      <p:ext uri="{BB962C8B-B14F-4D97-AF65-F5344CB8AC3E}">
        <p14:creationId xmlns:p14="http://schemas.microsoft.com/office/powerpoint/2010/main" val="6533008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adroTexto 2"/>
          <p:cNvSpPr/>
          <p:nvPr/>
        </p:nvSpPr>
        <p:spPr>
          <a:xfrm>
            <a:off x="1511848" y="1230764"/>
            <a:ext cx="8835840" cy="9218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endParaRPr lang="es-ES" dirty="0"/>
          </a:p>
          <a:p>
            <a:pPr algn="just"/>
            <a:endParaRPr lang="es-ES" dirty="0" smtClean="0"/>
          </a:p>
          <a:p>
            <a:pPr algn="just"/>
            <a:endParaRPr lang="es-ES" dirty="0"/>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5579" r="5337" b="13122"/>
          <a:stretch/>
        </p:blipFill>
        <p:spPr>
          <a:xfrm>
            <a:off x="2157463" y="182880"/>
            <a:ext cx="3280811" cy="3294729"/>
          </a:xfrm>
          <a:prstGeom prst="rect">
            <a:avLst/>
          </a:prstGeom>
        </p:spPr>
      </p:pic>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9891" t="17544" r="24800" b="30526"/>
          <a:stretch/>
        </p:blipFill>
        <p:spPr>
          <a:xfrm>
            <a:off x="7276698" y="145772"/>
            <a:ext cx="3785929" cy="4013735"/>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35715" t="31017" r="27419" b="27158"/>
          <a:stretch/>
        </p:blipFill>
        <p:spPr>
          <a:xfrm rot="16200000" flipV="1">
            <a:off x="8467980" y="4287829"/>
            <a:ext cx="1554165" cy="2350973"/>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l="11210" t="23579" r="28316" b="2456"/>
          <a:stretch/>
        </p:blipFill>
        <p:spPr>
          <a:xfrm>
            <a:off x="1704813" y="3660366"/>
            <a:ext cx="4186110" cy="2880000"/>
          </a:xfrm>
          <a:prstGeom prst="rect">
            <a:avLst/>
          </a:prstGeom>
        </p:spPr>
      </p:pic>
    </p:spTree>
    <p:extLst>
      <p:ext uri="{BB962C8B-B14F-4D97-AF65-F5344CB8AC3E}">
        <p14:creationId xmlns:p14="http://schemas.microsoft.com/office/powerpoint/2010/main" val="42975417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n 1"/>
          <p:cNvPicPr/>
          <p:nvPr/>
        </p:nvPicPr>
        <p:blipFill>
          <a:blip r:embed="rId2"/>
          <a:stretch/>
        </p:blipFill>
        <p:spPr>
          <a:xfrm>
            <a:off x="0" y="-569160"/>
            <a:ext cx="12385440" cy="756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s-ES" sz="4400" b="0" strike="noStrike" spc="-1" dirty="0" smtClean="0">
                <a:solidFill>
                  <a:srgbClr val="2E4663"/>
                </a:solidFill>
                <a:latin typeface="Montserrat"/>
              </a:rPr>
              <a:t>Equipo Talentos </a:t>
            </a:r>
            <a:r>
              <a:rPr lang="es-ES" sz="4400" b="0" strike="noStrike" spc="-1" dirty="0" err="1" smtClean="0">
                <a:solidFill>
                  <a:srgbClr val="2E4663"/>
                </a:solidFill>
                <a:latin typeface="Montserrat"/>
              </a:rPr>
              <a:t>Incusivos</a:t>
            </a:r>
            <a:r>
              <a:rPr lang="es-ES" sz="4400" b="0" strike="noStrike" spc="-1" dirty="0" smtClean="0">
                <a:solidFill>
                  <a:srgbClr val="2E4663"/>
                </a:solidFill>
                <a:latin typeface="Montserrat"/>
              </a:rPr>
              <a:t> </a:t>
            </a:r>
            <a:r>
              <a:rPr lang="es-ES" sz="4400" b="0" strike="noStrike" spc="-1" dirty="0">
                <a:solidFill>
                  <a:srgbClr val="2E4663"/>
                </a:solidFill>
                <a:latin typeface="Montserrat"/>
              </a:rPr>
              <a:t>en el </a:t>
            </a:r>
            <a:r>
              <a:rPr lang="es-ES" sz="4400" b="0" strike="noStrike" spc="-1" dirty="0" smtClean="0">
                <a:solidFill>
                  <a:srgbClr val="2E4663"/>
                </a:solidFill>
                <a:latin typeface="Montserrat"/>
              </a:rPr>
              <a:t>Centro:</a:t>
            </a:r>
            <a:endParaRPr lang="es-ES" sz="4400" b="0" strike="noStrike" spc="-1" dirty="0">
              <a:solidFill>
                <a:srgbClr val="2E4663"/>
              </a:solidFill>
              <a:latin typeface="Calibri"/>
            </a:endParaRPr>
          </a:p>
        </p:txBody>
      </p:sp>
      <p:sp>
        <p:nvSpPr>
          <p:cNvPr id="168" name="CuadroTexto 2"/>
          <p:cNvSpPr/>
          <p:nvPr/>
        </p:nvSpPr>
        <p:spPr>
          <a:xfrm>
            <a:off x="955175" y="2347826"/>
            <a:ext cx="8835840" cy="120509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98350" indent="-285750">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Centro participante: IES Eusebio da Guarda </a:t>
            </a:r>
          </a:p>
          <a:p>
            <a:pPr marL="298350" indent="-285750">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Curso: 4º ESO</a:t>
            </a:r>
          </a:p>
          <a:p>
            <a:pPr marL="298350" indent="-285750">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Número </a:t>
            </a:r>
            <a:r>
              <a:rPr lang="es-ES" sz="1800" b="0" i="1" strike="noStrike" spc="-1" dirty="0">
                <a:solidFill>
                  <a:srgbClr val="2E4663"/>
                </a:solidFill>
                <a:latin typeface="Montserrat"/>
              </a:rPr>
              <a:t>de alumnos </a:t>
            </a:r>
            <a:r>
              <a:rPr lang="es-ES" sz="1800" b="0" i="1" strike="noStrike" spc="-1" dirty="0" smtClean="0">
                <a:solidFill>
                  <a:srgbClr val="2E4663"/>
                </a:solidFill>
                <a:latin typeface="Montserrat"/>
              </a:rPr>
              <a:t>participantes: 12 alumnos (2 grupos)</a:t>
            </a:r>
            <a:endParaRPr lang="es-ES" sz="1800" b="0" strike="noStrike" spc="-1" dirty="0">
              <a:latin typeface="Arial"/>
            </a:endParaRPr>
          </a:p>
        </p:txBody>
      </p:sp>
      <p:pic>
        <p:nvPicPr>
          <p:cNvPr id="1028" name="Picture 4" descr="Inicio"/>
          <p:cNvPicPr>
            <a:picLocks noChangeAspect="1" noChangeArrowheads="1"/>
          </p:cNvPicPr>
          <p:nvPr/>
        </p:nvPicPr>
        <p:blipFill rotWithShape="1">
          <a:blip r:embed="rId2">
            <a:extLst>
              <a:ext uri="{28A0092B-C50C-407E-A947-70E740481C1C}">
                <a14:useLocalDpi xmlns:a14="http://schemas.microsoft.com/office/drawing/2010/main" val="0"/>
              </a:ext>
            </a:extLst>
          </a:blip>
          <a:srcRect l="29170" t="6908" r="59127" b="3593"/>
          <a:stretch/>
        </p:blipFill>
        <p:spPr bwMode="auto">
          <a:xfrm>
            <a:off x="6687888" y="4071486"/>
            <a:ext cx="2890140" cy="1792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ítulo 1"/>
          <p:cNvSpPr/>
          <p:nvPr/>
        </p:nvSpPr>
        <p:spPr>
          <a:xfrm>
            <a:off x="990720" y="517680"/>
            <a:ext cx="10515240" cy="132516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pPr>
            <a:r>
              <a:rPr lang="es-ES" sz="4400" b="0" strike="noStrike" spc="-1">
                <a:solidFill>
                  <a:srgbClr val="2E4663"/>
                </a:solidFill>
                <a:latin typeface="Montserrat"/>
              </a:rPr>
              <a:t>¿Qué nos ha aportado el proyecto Talentos Inclusivos?</a:t>
            </a:r>
            <a:endParaRPr lang="es-ES" sz="4400" b="0" strike="noStrike" spc="-1">
              <a:latin typeface="Arial"/>
            </a:endParaRPr>
          </a:p>
        </p:txBody>
      </p:sp>
      <p:sp>
        <p:nvSpPr>
          <p:cNvPr id="3" name="CuadroTexto 2"/>
          <p:cNvSpPr/>
          <p:nvPr/>
        </p:nvSpPr>
        <p:spPr>
          <a:xfrm>
            <a:off x="1754072" y="2155320"/>
            <a:ext cx="8835840" cy="26693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98350" indent="-285750" algn="just">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Sensibilización con el colectivo de usuarios de </a:t>
            </a:r>
            <a:r>
              <a:rPr lang="es-ES" sz="1800" b="0" i="1" strike="noStrike" spc="-1" dirty="0" err="1" smtClean="0">
                <a:solidFill>
                  <a:srgbClr val="2E4663"/>
                </a:solidFill>
                <a:latin typeface="Montserrat"/>
              </a:rPr>
              <a:t>Aspace</a:t>
            </a:r>
            <a:r>
              <a:rPr lang="es-ES" sz="1800" b="0" i="1" strike="noStrike" spc="-1" dirty="0" smtClean="0">
                <a:solidFill>
                  <a:srgbClr val="2E4663"/>
                </a:solidFill>
                <a:latin typeface="Montserrat"/>
              </a:rPr>
              <a:t> Coruña, fomento de la empatía con la condiciones de otras personas.</a:t>
            </a:r>
          </a:p>
          <a:p>
            <a:pPr marL="298350" indent="-285750" algn="just">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Conocimient</a:t>
            </a:r>
            <a:r>
              <a:rPr lang="es-ES" i="1" spc="-1" dirty="0" smtClean="0">
                <a:solidFill>
                  <a:srgbClr val="2E4663"/>
                </a:solidFill>
                <a:latin typeface="Montserrat"/>
              </a:rPr>
              <a:t>o de la realidad de las personas con parálisis cerebral: aspectos fisiológicos, sociales y emocionales de su situación.</a:t>
            </a:r>
            <a:endParaRPr lang="es-ES" sz="1800" b="0" i="1" strike="noStrike" spc="-1" dirty="0" smtClean="0">
              <a:solidFill>
                <a:srgbClr val="2E4663"/>
              </a:solidFill>
              <a:latin typeface="Montserrat"/>
            </a:endParaRPr>
          </a:p>
          <a:p>
            <a:pPr marL="298350" indent="-285750" algn="just">
              <a:lnSpc>
                <a:spcPct val="131000"/>
              </a:lnSpc>
              <a:spcBef>
                <a:spcPts val="99"/>
              </a:spcBef>
              <a:buFont typeface="Arial" panose="020B0604020202020204" pitchFamily="34" charset="0"/>
              <a:buChar char="•"/>
            </a:pPr>
            <a:r>
              <a:rPr lang="es-ES" i="1" spc="-1" dirty="0" smtClean="0">
                <a:solidFill>
                  <a:srgbClr val="2E4663"/>
                </a:solidFill>
                <a:latin typeface="Montserrat"/>
              </a:rPr>
              <a:t>Aprendizaje-servicio: </a:t>
            </a:r>
            <a:r>
              <a:rPr lang="es-ES" sz="1800" b="0" i="1" strike="noStrike" spc="-1" dirty="0" smtClean="0">
                <a:solidFill>
                  <a:srgbClr val="2E4663"/>
                </a:solidFill>
                <a:latin typeface="Montserrat"/>
              </a:rPr>
              <a:t>Aplicación de contenidos de la materia de tecnología a una aplicación práctica para mejorar la calidad de vida de otras personas.</a:t>
            </a:r>
          </a:p>
          <a:p>
            <a:pPr marL="298350" indent="-285750" algn="just">
              <a:lnSpc>
                <a:spcPct val="131000"/>
              </a:lnSpc>
              <a:spcBef>
                <a:spcPts val="99"/>
              </a:spcBef>
              <a:buFont typeface="Arial" panose="020B0604020202020204" pitchFamily="34" charset="0"/>
              <a:buChar char="•"/>
            </a:pPr>
            <a:r>
              <a:rPr lang="es-ES" sz="1800" b="0" i="1" strike="noStrike" spc="-1" dirty="0" smtClean="0">
                <a:solidFill>
                  <a:srgbClr val="2E4663"/>
                </a:solidFill>
                <a:latin typeface="Montserrat"/>
              </a:rPr>
              <a:t>Trabajo colaborativo en equipo.</a:t>
            </a:r>
            <a:endParaRPr lang="es-E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s-ES" sz="4400" b="0" strike="noStrike" spc="-1">
                <a:solidFill>
                  <a:srgbClr val="2E4663"/>
                </a:solidFill>
                <a:latin typeface="Montserrat"/>
              </a:rPr>
              <a:t>Retos seleccionados</a:t>
            </a:r>
            <a:r>
              <a:rPr sz="4400"/>
              <a:t/>
            </a:r>
            <a:br>
              <a:rPr sz="4400"/>
            </a:br>
            <a:endParaRPr lang="es-ES" sz="4400" b="0" strike="noStrike" spc="-1">
              <a:solidFill>
                <a:srgbClr val="2E4663"/>
              </a:solidFill>
              <a:latin typeface="Calibri"/>
            </a:endParaRPr>
          </a:p>
        </p:txBody>
      </p:sp>
      <p:sp>
        <p:nvSpPr>
          <p:cNvPr id="171" name="CuadroTexto 2"/>
          <p:cNvSpPr/>
          <p:nvPr/>
        </p:nvSpPr>
        <p:spPr>
          <a:xfrm>
            <a:off x="1147680" y="2155320"/>
            <a:ext cx="8835840" cy="26693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98350" indent="-285750" algn="just">
              <a:lnSpc>
                <a:spcPct val="131000"/>
              </a:lnSpc>
              <a:spcBef>
                <a:spcPts val="99"/>
              </a:spcBef>
              <a:buFont typeface="Arial" panose="020B0604020202020204" pitchFamily="34" charset="0"/>
              <a:buChar char="•"/>
            </a:pPr>
            <a:r>
              <a:rPr lang="es-ES" sz="1800" b="0" i="1" u="sng" strike="noStrike" spc="-1" dirty="0" smtClean="0">
                <a:solidFill>
                  <a:srgbClr val="2E4663"/>
                </a:solidFill>
                <a:latin typeface="Montserrat"/>
              </a:rPr>
              <a:t>Mesa adaptada a una silla de ruedas</a:t>
            </a:r>
            <a:r>
              <a:rPr lang="es-ES" sz="1800" b="0" i="1" strike="noStrike" spc="-1" dirty="0" smtClean="0">
                <a:solidFill>
                  <a:srgbClr val="2E4663"/>
                </a:solidFill>
                <a:latin typeface="Montserrat"/>
              </a:rPr>
              <a:t>: mesa fácilmente acoplable y removible de una silla de ruedas, para poder ser utilizada con diversos fines, por ejemplo en salidas tipo picnic para comer…</a:t>
            </a:r>
          </a:p>
          <a:p>
            <a:pPr marL="12600" algn="just">
              <a:lnSpc>
                <a:spcPct val="131000"/>
              </a:lnSpc>
              <a:spcBef>
                <a:spcPts val="99"/>
              </a:spcBef>
            </a:pPr>
            <a:endParaRPr lang="es-ES" sz="1800" b="0" i="1" strike="noStrike" spc="-1" dirty="0" smtClean="0">
              <a:solidFill>
                <a:srgbClr val="2E4663"/>
              </a:solidFill>
              <a:latin typeface="Montserrat"/>
            </a:endParaRPr>
          </a:p>
          <a:p>
            <a:pPr marL="298350" indent="-285750" algn="just">
              <a:lnSpc>
                <a:spcPct val="131000"/>
              </a:lnSpc>
              <a:spcBef>
                <a:spcPts val="99"/>
              </a:spcBef>
              <a:buFont typeface="Arial" panose="020B0604020202020204" pitchFamily="34" charset="0"/>
              <a:buChar char="•"/>
            </a:pPr>
            <a:r>
              <a:rPr lang="es-ES" i="1" u="sng" spc="-1" dirty="0" smtClean="0">
                <a:solidFill>
                  <a:srgbClr val="2E4663"/>
                </a:solidFill>
                <a:latin typeface="Montserrat"/>
              </a:rPr>
              <a:t>Soplador de velas</a:t>
            </a:r>
            <a:r>
              <a:rPr lang="es-ES" i="1" spc="-1" dirty="0" smtClean="0">
                <a:solidFill>
                  <a:srgbClr val="2E4663"/>
                </a:solidFill>
                <a:latin typeface="Montserrat"/>
              </a:rPr>
              <a:t>: mecanismo que apague las velas el día del cumpleaños de un usuario bajo un determinado accionamiento.</a:t>
            </a:r>
            <a:endParaRPr lang="es-ES" sz="1800" b="0" strike="noStrike" spc="-1" dirty="0">
              <a:latin typeface="Arial"/>
            </a:endParaRPr>
          </a:p>
          <a:p>
            <a:pPr marL="12600" algn="ctr">
              <a:lnSpc>
                <a:spcPct val="131000"/>
              </a:lnSpc>
              <a:spcBef>
                <a:spcPts val="99"/>
              </a:spcBef>
            </a:pPr>
            <a:endParaRPr lang="es-ES"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76282"/>
            <a:ext cx="10515240" cy="1325160"/>
          </a:xfrm>
          <a:prstGeom prst="rect">
            <a:avLst/>
          </a:prstGeom>
          <a:noFill/>
          <a:ln w="0">
            <a:noFill/>
          </a:ln>
        </p:spPr>
        <p:txBody>
          <a:bodyPr anchor="ctr">
            <a:noAutofit/>
          </a:bodyPr>
          <a:lstStyle/>
          <a:p>
            <a:pPr indent="0">
              <a:lnSpc>
                <a:spcPct val="90000"/>
              </a:lnSpc>
              <a:buNone/>
            </a:pPr>
            <a:r>
              <a:rPr lang="es-ES" sz="4400" b="0" strike="noStrike" spc="-1" dirty="0">
                <a:solidFill>
                  <a:srgbClr val="2E4663"/>
                </a:solidFill>
                <a:latin typeface="Montserrat"/>
              </a:rPr>
              <a:t>El reto paso a </a:t>
            </a:r>
            <a:r>
              <a:rPr lang="es-ES" sz="4400" b="0" strike="noStrike" spc="-1" dirty="0" smtClean="0">
                <a:solidFill>
                  <a:srgbClr val="2E4663"/>
                </a:solidFill>
                <a:latin typeface="Montserrat"/>
              </a:rPr>
              <a:t>paso: Mesa adaptada</a:t>
            </a:r>
            <a:endParaRPr lang="es-ES" sz="4400" b="0" strike="noStrike" spc="-1" dirty="0">
              <a:solidFill>
                <a:srgbClr val="2E4663"/>
              </a:solidFill>
              <a:latin typeface="Calibri"/>
            </a:endParaRPr>
          </a:p>
        </p:txBody>
      </p:sp>
      <p:sp>
        <p:nvSpPr>
          <p:cNvPr id="173" name="CuadroTexto 2"/>
          <p:cNvSpPr/>
          <p:nvPr/>
        </p:nvSpPr>
        <p:spPr>
          <a:xfrm>
            <a:off x="1511848" y="1230764"/>
            <a:ext cx="8835840" cy="590785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es-ES" dirty="0"/>
              <a:t>El reto consiste en proporcionar una mesa removible de la silla de ruedas, fácil de instalar y retirar, para realizar diferentes actividades</a:t>
            </a:r>
            <a:r>
              <a:rPr lang="es-ES" dirty="0" smtClean="0"/>
              <a:t>.</a:t>
            </a:r>
          </a:p>
          <a:p>
            <a:pPr algn="just"/>
            <a:endParaRPr lang="es-ES" dirty="0"/>
          </a:p>
          <a:p>
            <a:pPr algn="just"/>
            <a:r>
              <a:rPr lang="es-ES" dirty="0"/>
              <a:t>El proceso de diseño y concepción del producto de este objeto fue prolongado en el tiempo, pues la idea inicial era utilizar un tablero de madera como superficie útil, idea que tuvo que ser desechada debido al elevado peso resultante de la mesa. </a:t>
            </a:r>
            <a:endParaRPr lang="es-ES" dirty="0" smtClean="0"/>
          </a:p>
          <a:p>
            <a:pPr algn="just"/>
            <a:endParaRPr lang="es-ES" dirty="0"/>
          </a:p>
          <a:p>
            <a:pPr algn="just"/>
            <a:r>
              <a:rPr lang="es-ES" dirty="0"/>
              <a:t>Para aligerar la mesa, se decidió construir un bastidor de madera que se unirá a los reposabrazos de las sillas que le dé resistencia al conjunto y una superficie de metacrilato de 3 mm para la superficie. </a:t>
            </a:r>
            <a:endParaRPr lang="es-ES" dirty="0" smtClean="0"/>
          </a:p>
          <a:p>
            <a:pPr algn="just"/>
            <a:endParaRPr lang="es-ES" dirty="0"/>
          </a:p>
          <a:p>
            <a:pPr algn="just"/>
            <a:r>
              <a:rPr lang="es-ES" dirty="0" smtClean="0"/>
              <a:t>Las </a:t>
            </a:r>
            <a:r>
              <a:rPr lang="es-ES" dirty="0"/>
              <a:t>medias del bastidor se ajustan a las medidas de las que nos informaron desde </a:t>
            </a:r>
            <a:r>
              <a:rPr lang="es-ES" dirty="0" err="1"/>
              <a:t>Aspace</a:t>
            </a:r>
            <a:r>
              <a:rPr lang="es-ES" dirty="0"/>
              <a:t>, pero para contemplar pequeñas variaciones en el ancho de las sillas, se instalaron una correas con trinquetes que garanticen la sujeción (cada uno de ellos soporta 100 kg). </a:t>
            </a:r>
            <a:endParaRPr lang="es-ES" dirty="0" smtClean="0"/>
          </a:p>
          <a:p>
            <a:pPr algn="just"/>
            <a:endParaRPr lang="es-ES" dirty="0"/>
          </a:p>
          <a:p>
            <a:pPr algn="just"/>
            <a:r>
              <a:rPr lang="es-ES" dirty="0" smtClean="0"/>
              <a:t>Se utilizaron herramientas de medición, corte y sujeción (sierras, sargentos y cajas de ingletes para cortar los listones) herramientas de lijado, y destornilladores. </a:t>
            </a:r>
          </a:p>
          <a:p>
            <a:pPr algn="just"/>
            <a:endParaRPr lang="es-ES" dirty="0"/>
          </a:p>
          <a:p>
            <a:pPr algn="just"/>
            <a:endParaRPr lang="es-ES" dirty="0" smtClean="0"/>
          </a:p>
          <a:p>
            <a:pPr algn="just"/>
            <a:endParaRPr lang="es-E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adroTexto 2"/>
          <p:cNvSpPr/>
          <p:nvPr/>
        </p:nvSpPr>
        <p:spPr>
          <a:xfrm>
            <a:off x="1203158" y="403522"/>
            <a:ext cx="8857365" cy="351354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r>
              <a:rPr lang="es-ES" dirty="0" smtClean="0"/>
              <a:t>La superficie del </a:t>
            </a:r>
            <a:r>
              <a:rPr lang="es-ES" dirty="0" err="1" smtClean="0"/>
              <a:t>metracrilato</a:t>
            </a:r>
            <a:r>
              <a:rPr lang="es-ES" dirty="0" smtClean="0"/>
              <a:t> tiene unas medidas de 58 x 50 cm, con una escotadura de 40 cm de ancho y 10 cm de profundidad, para permitir la proximidad de la mesa al cuerpo. Además, se instalaron unas guías en el bastidor de madera que permiten que la superficie de la mesa se pueda acercar y alejar, lo que facilita también la adaptación a distintas dimensiones de los usuarios. </a:t>
            </a:r>
          </a:p>
          <a:p>
            <a:pPr algn="just"/>
            <a:endParaRPr lang="es-ES" dirty="0" smtClean="0"/>
          </a:p>
          <a:p>
            <a:pPr algn="just"/>
            <a:r>
              <a:rPr lang="es-ES" dirty="0" smtClean="0"/>
              <a:t>Las uniones del bastidor de madera se realizaron con tornillos, y la superficie se unión con cola a dos piezas de madera que a su vez están atornilladas a las guías correderas. </a:t>
            </a:r>
          </a:p>
          <a:p>
            <a:pPr algn="just"/>
            <a:endParaRPr lang="es-ES" dirty="0"/>
          </a:p>
          <a:p>
            <a:pPr algn="just"/>
            <a:endParaRPr lang="es-ES" dirty="0" smtClean="0"/>
          </a:p>
          <a:p>
            <a:pPr marL="12600" algn="ctr">
              <a:lnSpc>
                <a:spcPct val="131000"/>
              </a:lnSpc>
              <a:spcBef>
                <a:spcPts val="99"/>
              </a:spcBef>
            </a:pPr>
            <a:endParaRPr lang="es-ES" sz="1800" b="0" strike="noStrike" spc="-1" dirty="0">
              <a:latin typeface="Aria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387" y="2829828"/>
            <a:ext cx="2430000" cy="3240000"/>
          </a:xfrm>
          <a:prstGeom prst="rect">
            <a:avLst/>
          </a:prstGeom>
        </p:spPr>
      </p:pic>
    </p:spTree>
    <p:extLst>
      <p:ext uri="{BB962C8B-B14F-4D97-AF65-F5344CB8AC3E}">
        <p14:creationId xmlns:p14="http://schemas.microsoft.com/office/powerpoint/2010/main" val="211913214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adroTexto 2"/>
          <p:cNvSpPr/>
          <p:nvPr/>
        </p:nvSpPr>
        <p:spPr>
          <a:xfrm>
            <a:off x="1511848" y="1230764"/>
            <a:ext cx="8835840" cy="563085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es-ES" dirty="0" smtClean="0"/>
              <a:t>Con el software de diseño se realizaron unos moldes para dos vasos de plástico para asegurar su estabilidad, que se imprimieron con PLA con una impresora 3D.</a:t>
            </a:r>
          </a:p>
          <a:p>
            <a:pPr algn="just"/>
            <a:endParaRPr lang="es-ES" dirty="0" smtClean="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endParaRPr lang="es-ES" dirty="0"/>
          </a:p>
          <a:p>
            <a:pPr algn="just"/>
            <a:endParaRPr lang="es-ES" dirty="0" smtClean="0"/>
          </a:p>
          <a:p>
            <a:pPr algn="just"/>
            <a:r>
              <a:rPr lang="es-ES" dirty="0" smtClean="0"/>
              <a:t>Además, se dispuso un perfil transparente en L por el perímetro de la mesa para evitar la caída de los objetos que se posen en ella.</a:t>
            </a:r>
          </a:p>
          <a:p>
            <a:pPr algn="just"/>
            <a:endParaRPr lang="es-ES" dirty="0" smtClean="0"/>
          </a:p>
          <a:p>
            <a:pPr algn="just"/>
            <a:r>
              <a:rPr lang="es-ES" dirty="0" smtClean="0"/>
              <a:t>Los colores escogidos para el bastidor, los posavasos y los vasos son el rosa y el verde, pues se indicaron en las videoconferencias que eran los favoritos. </a:t>
            </a:r>
            <a:endParaRPr lang="es-ES" spc="-1" dirty="0" smtClean="0"/>
          </a:p>
          <a:p>
            <a:pPr algn="just"/>
            <a:endParaRPr lang="es-ES" dirty="0"/>
          </a:p>
          <a:p>
            <a:pPr algn="just"/>
            <a:endParaRPr lang="es-ES" dirty="0" smtClean="0"/>
          </a:p>
          <a:p>
            <a:pPr algn="just"/>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2545" y="1982838"/>
            <a:ext cx="3336556" cy="216000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25049" t="17966" r="30039" b="42596"/>
          <a:stretch/>
        </p:blipFill>
        <p:spPr>
          <a:xfrm>
            <a:off x="7247823" y="1982838"/>
            <a:ext cx="1844840" cy="2160000"/>
          </a:xfrm>
          <a:prstGeom prst="rect">
            <a:avLst/>
          </a:prstGeom>
        </p:spPr>
      </p:pic>
    </p:spTree>
    <p:extLst>
      <p:ext uri="{BB962C8B-B14F-4D97-AF65-F5344CB8AC3E}">
        <p14:creationId xmlns:p14="http://schemas.microsoft.com/office/powerpoint/2010/main" val="316516318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18499" t="25263" r="8144" b="29544"/>
          <a:stretch/>
        </p:blipFill>
        <p:spPr>
          <a:xfrm>
            <a:off x="452386" y="335162"/>
            <a:ext cx="3944347" cy="324000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59" t="17404" r="1220" b="23509"/>
          <a:stretch/>
        </p:blipFill>
        <p:spPr>
          <a:xfrm>
            <a:off x="4947385" y="335162"/>
            <a:ext cx="4055772" cy="3240000"/>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5466" t="61804" r="54594" b="22666"/>
          <a:stretch/>
        </p:blipFill>
        <p:spPr>
          <a:xfrm>
            <a:off x="9037581" y="413886"/>
            <a:ext cx="2719840" cy="1881115"/>
          </a:xfrm>
          <a:prstGeom prst="rect">
            <a:avLst/>
          </a:prstGeom>
          <a:ln w="38100">
            <a:solidFill>
              <a:srgbClr val="FF0000"/>
            </a:solidFill>
          </a:ln>
        </p:spPr>
      </p:pic>
      <p:sp>
        <p:nvSpPr>
          <p:cNvPr id="5" name="Elipse 4"/>
          <p:cNvSpPr/>
          <p:nvPr/>
        </p:nvSpPr>
        <p:spPr>
          <a:xfrm>
            <a:off x="5467149" y="2772076"/>
            <a:ext cx="1713297" cy="904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flipV="1">
            <a:off x="6868116" y="1955162"/>
            <a:ext cx="3205457" cy="1481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l="11691" t="32468" r="12849" b="27157"/>
          <a:stretch/>
        </p:blipFill>
        <p:spPr>
          <a:xfrm>
            <a:off x="452386" y="3907857"/>
            <a:ext cx="3936734" cy="2808420"/>
          </a:xfrm>
          <a:prstGeom prst="rect">
            <a:avLst/>
          </a:prstGeom>
        </p:spPr>
      </p:pic>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l="9754" t="25263" r="3824" b="6808"/>
          <a:stretch/>
        </p:blipFill>
        <p:spPr>
          <a:xfrm>
            <a:off x="4947385" y="3907857"/>
            <a:ext cx="4822257" cy="2842842"/>
          </a:xfrm>
          <a:prstGeom prst="rect">
            <a:avLst/>
          </a:prstGeom>
        </p:spPr>
      </p:pic>
    </p:spTree>
    <p:extLst>
      <p:ext uri="{BB962C8B-B14F-4D97-AF65-F5344CB8AC3E}">
        <p14:creationId xmlns:p14="http://schemas.microsoft.com/office/powerpoint/2010/main" val="2463940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p:cNvSpPr>
          <p:nvPr>
            <p:ph type="title" idx="4294967295"/>
          </p:nvPr>
        </p:nvSpPr>
        <p:spPr>
          <a:xfrm>
            <a:off x="838080" y="365040"/>
            <a:ext cx="10515240" cy="1325160"/>
          </a:xfrm>
          <a:prstGeom prst="rect">
            <a:avLst/>
          </a:prstGeom>
          <a:noFill/>
          <a:ln w="0">
            <a:noFill/>
          </a:ln>
        </p:spPr>
        <p:txBody>
          <a:bodyPr anchor="ctr">
            <a:noAutofit/>
          </a:bodyPr>
          <a:lstStyle/>
          <a:p>
            <a:pPr indent="0">
              <a:lnSpc>
                <a:spcPct val="90000"/>
              </a:lnSpc>
              <a:buNone/>
            </a:pPr>
            <a:r>
              <a:rPr lang="es-ES" sz="4400" b="0" strike="noStrike" spc="-1" dirty="0">
                <a:solidFill>
                  <a:srgbClr val="2E4663"/>
                </a:solidFill>
                <a:latin typeface="Montserrat"/>
              </a:rPr>
              <a:t>El reto paso a </a:t>
            </a:r>
            <a:r>
              <a:rPr lang="es-ES" sz="4400" b="0" strike="noStrike" spc="-1" dirty="0" smtClean="0">
                <a:solidFill>
                  <a:srgbClr val="2E4663"/>
                </a:solidFill>
                <a:latin typeface="Montserrat"/>
              </a:rPr>
              <a:t>paso: Soplador de velas</a:t>
            </a:r>
            <a:endParaRPr lang="es-ES" sz="4400" b="0" strike="noStrike" spc="-1" dirty="0">
              <a:solidFill>
                <a:srgbClr val="2E4663"/>
              </a:solidFill>
              <a:latin typeface="Calibri"/>
            </a:endParaRPr>
          </a:p>
        </p:txBody>
      </p:sp>
      <p:sp>
        <p:nvSpPr>
          <p:cNvPr id="173" name="CuadroTexto 2"/>
          <p:cNvSpPr/>
          <p:nvPr/>
        </p:nvSpPr>
        <p:spPr>
          <a:xfrm>
            <a:off x="1531098" y="1394394"/>
            <a:ext cx="8835840" cy="47998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r>
              <a:rPr lang="es-ES" dirty="0"/>
              <a:t>Se decidió activar el  ventilador del soplador de velas con un sensor ultrasonidos, de manera que al detectar un objeto a una distancia menor de 15 cm se ponga en funcionamiento el circuito</a:t>
            </a:r>
            <a:r>
              <a:rPr lang="es-ES" dirty="0" smtClean="0"/>
              <a:t>.</a:t>
            </a:r>
          </a:p>
          <a:p>
            <a:pPr algn="just"/>
            <a:endParaRPr lang="es-ES" dirty="0"/>
          </a:p>
          <a:p>
            <a:pPr algn="just"/>
            <a:r>
              <a:rPr lang="es-ES" dirty="0"/>
              <a:t>Se plantea así que el ultrasonidos se pueda poner con diferentes orientaciones, para contemplar diferentes posibilidades de movimientos por parte de los usuarios (horizontal o vertical, diferentes extremidades, cabeza…). </a:t>
            </a:r>
            <a:endParaRPr lang="es-ES" dirty="0" smtClean="0"/>
          </a:p>
          <a:p>
            <a:pPr algn="just"/>
            <a:endParaRPr lang="es-ES" dirty="0"/>
          </a:p>
          <a:p>
            <a:pPr algn="just"/>
            <a:r>
              <a:rPr lang="es-ES" dirty="0" smtClean="0"/>
              <a:t>Dicho </a:t>
            </a:r>
            <a:r>
              <a:rPr lang="es-ES" dirty="0"/>
              <a:t>sensor irá unido al módulo soplador mediante un cable </a:t>
            </a:r>
            <a:r>
              <a:rPr lang="es-ES" dirty="0" err="1"/>
              <a:t>multifilar</a:t>
            </a:r>
            <a:r>
              <a:rPr lang="es-ES" dirty="0"/>
              <a:t> de cuatro conductores bajo una misma cubierta (en la visita a </a:t>
            </a:r>
            <a:r>
              <a:rPr lang="es-ES" dirty="0" err="1"/>
              <a:t>Aspace</a:t>
            </a:r>
            <a:r>
              <a:rPr lang="es-ES" dirty="0"/>
              <a:t> se nos indicó que debía ser así para evitar enredos). </a:t>
            </a:r>
            <a:endParaRPr lang="es-ES" dirty="0" smtClean="0"/>
          </a:p>
          <a:p>
            <a:pPr algn="just"/>
            <a:endParaRPr lang="es-ES" dirty="0"/>
          </a:p>
          <a:p>
            <a:pPr algn="just"/>
            <a:r>
              <a:rPr lang="es-ES" dirty="0"/>
              <a:t>Con el software de diseño 3D de </a:t>
            </a:r>
            <a:r>
              <a:rPr lang="es-ES" dirty="0" err="1"/>
              <a:t>Tinkercad</a:t>
            </a:r>
            <a:r>
              <a:rPr lang="es-ES" dirty="0"/>
              <a:t> se diseñó un contenedor para el sensor ultrasonidos:</a:t>
            </a:r>
          </a:p>
          <a:p>
            <a:pPr algn="just"/>
            <a:endParaRPr lang="es-ES" dirty="0"/>
          </a:p>
          <a:p>
            <a:pPr algn="just"/>
            <a:endParaRPr lang="es-ES" dirty="0" smtClean="0"/>
          </a:p>
          <a:p>
            <a:pPr algn="just"/>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4972" y="5122470"/>
            <a:ext cx="2254103" cy="1440000"/>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4241" y="5122470"/>
            <a:ext cx="2309751" cy="1440000"/>
          </a:xfrm>
          <a:prstGeom prst="rect">
            <a:avLst/>
          </a:prstGeom>
        </p:spPr>
      </p:pic>
    </p:spTree>
    <p:extLst>
      <p:ext uri="{BB962C8B-B14F-4D97-AF65-F5344CB8AC3E}">
        <p14:creationId xmlns:p14="http://schemas.microsoft.com/office/powerpoint/2010/main" val="34125722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rgbClr val="2E4663"/>
      </a:dk1>
      <a:lt1>
        <a:srgbClr val="FFFFFF"/>
      </a:lt1>
      <a:dk2>
        <a:srgbClr val="E5E1E6"/>
      </a:dk2>
      <a:lt2>
        <a:srgbClr val="E7E6E6"/>
      </a:lt2>
      <a:accent1>
        <a:srgbClr val="8E9FBC"/>
      </a:accent1>
      <a:accent2>
        <a:srgbClr val="A4BCC2"/>
      </a:accent2>
      <a:accent3>
        <a:srgbClr val="A5A5A5"/>
      </a:accent3>
      <a:accent4>
        <a:srgbClr val="FABBCB"/>
      </a:accent4>
      <a:accent5>
        <a:srgbClr val="5B9BD5"/>
      </a:accent5>
      <a:accent6>
        <a:srgbClr val="FFFFF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Personalizado 1">
      <a:dk1>
        <a:srgbClr val="2E4663"/>
      </a:dk1>
      <a:lt1>
        <a:srgbClr val="FFFFFF"/>
      </a:lt1>
      <a:dk2>
        <a:srgbClr val="E5E1E6"/>
      </a:dk2>
      <a:lt2>
        <a:srgbClr val="E7E6E6"/>
      </a:lt2>
      <a:accent1>
        <a:srgbClr val="8E9FBC"/>
      </a:accent1>
      <a:accent2>
        <a:srgbClr val="A4BCC2"/>
      </a:accent2>
      <a:accent3>
        <a:srgbClr val="A5A5A5"/>
      </a:accent3>
      <a:accent4>
        <a:srgbClr val="FABBCB"/>
      </a:accent4>
      <a:accent5>
        <a:srgbClr val="5B9BD5"/>
      </a:accent5>
      <a:accent6>
        <a:srgbClr val="FFFFF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Personalizado 1">
      <a:dk1>
        <a:srgbClr val="2E4663"/>
      </a:dk1>
      <a:lt1>
        <a:srgbClr val="FFFFFF"/>
      </a:lt1>
      <a:dk2>
        <a:srgbClr val="E5E1E6"/>
      </a:dk2>
      <a:lt2>
        <a:srgbClr val="E7E6E6"/>
      </a:lt2>
      <a:accent1>
        <a:srgbClr val="8E9FBC"/>
      </a:accent1>
      <a:accent2>
        <a:srgbClr val="A4BCC2"/>
      </a:accent2>
      <a:accent3>
        <a:srgbClr val="A5A5A5"/>
      </a:accent3>
      <a:accent4>
        <a:srgbClr val="FABBCB"/>
      </a:accent4>
      <a:accent5>
        <a:srgbClr val="5B9BD5"/>
      </a:accent5>
      <a:accent6>
        <a:srgbClr val="FFFFF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Personalizado 1">
      <a:dk1>
        <a:srgbClr val="2E4663"/>
      </a:dk1>
      <a:lt1>
        <a:srgbClr val="FFFFFF"/>
      </a:lt1>
      <a:dk2>
        <a:srgbClr val="E5E1E6"/>
      </a:dk2>
      <a:lt2>
        <a:srgbClr val="E7E6E6"/>
      </a:lt2>
      <a:accent1>
        <a:srgbClr val="8E9FBC"/>
      </a:accent1>
      <a:accent2>
        <a:srgbClr val="A4BCC2"/>
      </a:accent2>
      <a:accent3>
        <a:srgbClr val="A5A5A5"/>
      </a:accent3>
      <a:accent4>
        <a:srgbClr val="FABBCB"/>
      </a:accent4>
      <a:accent5>
        <a:srgbClr val="5B9BD5"/>
      </a:accent5>
      <a:accent6>
        <a:srgbClr val="FFFFFF"/>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65432A860C51F49A13940189C9056BC" ma:contentTypeVersion="18" ma:contentTypeDescription="Crear nuevo documento." ma:contentTypeScope="" ma:versionID="d87ce35b6c2676e77d99f406862180a1">
  <xsd:schema xmlns:xsd="http://www.w3.org/2001/XMLSchema" xmlns:xs="http://www.w3.org/2001/XMLSchema" xmlns:p="http://schemas.microsoft.com/office/2006/metadata/properties" xmlns:ns2="03d93363-d8e2-4c70-9d54-f7c2b069a0fc" xmlns:ns3="aef4520d-1f3f-4731-8e2e-391172b621dd" targetNamespace="http://schemas.microsoft.com/office/2006/metadata/properties" ma:root="true" ma:fieldsID="5b25b3dbdee9fbc345f4c5a757d561e3" ns2:_="" ns3:_="">
    <xsd:import namespace="03d93363-d8e2-4c70-9d54-f7c2b069a0fc"/>
    <xsd:import namespace="aef4520d-1f3f-4731-8e2e-391172b621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d93363-d8e2-4c70-9d54-f7c2b069a0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fc408bdd-cd0c-4f6d-91f0-56bd57e0e9d7"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f4520d-1f3f-4731-8e2e-391172b621dd"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241488ce-5c20-4041-9e68-38ccad6e6ccd}" ma:internalName="TaxCatchAll" ma:showField="CatchAllData" ma:web="aef4520d-1f3f-4731-8e2e-391172b621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C99BCE-9012-4765-B487-C7C63E120A03}"/>
</file>

<file path=customXml/itemProps2.xml><?xml version="1.0" encoding="utf-8"?>
<ds:datastoreItem xmlns:ds="http://schemas.openxmlformats.org/officeDocument/2006/customXml" ds:itemID="{5AE5659A-F848-450B-91B2-B71093B08C8C}"/>
</file>

<file path=docProps/app.xml><?xml version="1.0" encoding="utf-8"?>
<Properties xmlns="http://schemas.openxmlformats.org/officeDocument/2006/extended-properties" xmlns:vt="http://schemas.openxmlformats.org/officeDocument/2006/docPropsVTypes">
  <Template/>
  <TotalTime>68</TotalTime>
  <Words>908</Words>
  <Application>Microsoft Office PowerPoint</Application>
  <PresentationFormat>Panorámica</PresentationFormat>
  <Paragraphs>69</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14</vt:i4>
      </vt:variant>
    </vt:vector>
  </HeadingPairs>
  <TitlesOfParts>
    <vt:vector size="25" baseType="lpstr">
      <vt:lpstr>Arial</vt:lpstr>
      <vt:lpstr>Calibri</vt:lpstr>
      <vt:lpstr>DejaVu Sans</vt:lpstr>
      <vt:lpstr>Montserrat</vt:lpstr>
      <vt:lpstr>Symbol</vt:lpstr>
      <vt:lpstr>Times New Roman</vt:lpstr>
      <vt:lpstr>Wingdings</vt:lpstr>
      <vt:lpstr>Tema de Office</vt:lpstr>
      <vt:lpstr>Tema de Office</vt:lpstr>
      <vt:lpstr>Tema de Office</vt:lpstr>
      <vt:lpstr>Tema de Office</vt:lpstr>
      <vt:lpstr>Presentación de PowerPoint</vt:lpstr>
      <vt:lpstr>Equipo Talentos Incusivos en el Centro:</vt:lpstr>
      <vt:lpstr>Presentación de PowerPoint</vt:lpstr>
      <vt:lpstr>Retos seleccionados </vt:lpstr>
      <vt:lpstr>El reto paso a paso: Mesa adaptada</vt:lpstr>
      <vt:lpstr>Presentación de PowerPoint</vt:lpstr>
      <vt:lpstr>Presentación de PowerPoint</vt:lpstr>
      <vt:lpstr>Presentación de PowerPoint</vt:lpstr>
      <vt:lpstr>El reto paso a paso: Soplador de velas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Irene Brage Vázquez</dc:creator>
  <dc:description/>
  <cp:lastModifiedBy>Cuenta Microsoft</cp:lastModifiedBy>
  <cp:revision>9</cp:revision>
  <dcterms:created xsi:type="dcterms:W3CDTF">2024-02-21T12:41:42Z</dcterms:created>
  <dcterms:modified xsi:type="dcterms:W3CDTF">2024-07-01T16:57:15Z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0x010100F65432A860C51F49A13940189C9056BC</vt:lpwstr>
  </property>
  <property fmtid="{D5CDD505-2E9C-101B-9397-08002B2CF9AE}" pid="3" name="MediaServiceImageTags">
    <vt:lpwstr/>
  </property>
  <property fmtid="{D5CDD505-2E9C-101B-9397-08002B2CF9AE}" pid="4" name="PresentationFormat">
    <vt:lpwstr>Panorámica</vt:lpwstr>
  </property>
  <property fmtid="{D5CDD505-2E9C-101B-9397-08002B2CF9AE}" pid="5" name="Slides">
    <vt:i4>6</vt:i4>
  </property>
</Properties>
</file>