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i0+vGdnv2+lbUg6Fz9RcoD7KUO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Montserrat-italic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font" Target="fonts/Montserrat-bold.fntdata"/><Relationship Id="rId7" Type="http://schemas.openxmlformats.org/officeDocument/2006/relationships/slide" Target="slides/slide3.xml"/><Relationship Id="rId17" Type="http://schemas.openxmlformats.org/officeDocument/2006/relationships/customXml" Target="../customXml/item2.xml"/><Relationship Id="rId2" Type="http://schemas.openxmlformats.org/officeDocument/2006/relationships/presProps" Target="presProps.xml"/><Relationship Id="rId16" Type="http://schemas.openxmlformats.org/officeDocument/2006/relationships/customXml" Target="../customXml/item1.xml"/><Relationship Id="rId11" Type="http://schemas.openxmlformats.org/officeDocument/2006/relationships/font" Target="fonts/Montserrat-regular.fntdata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15" Type="http://customschemas.google.com/relationships/presentationmetadata" Target="metadata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seño personalizado">
  <p:cSld name="2_Diseño personalizado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/>
          <p:nvPr/>
        </p:nvSpPr>
        <p:spPr>
          <a:xfrm>
            <a:off x="1" y="0"/>
            <a:ext cx="2244436" cy="6858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seño personalizado">
  <p:cSld name="1_Diseño personalizad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/>
          <p:nvPr/>
        </p:nvSpPr>
        <p:spPr>
          <a:xfrm flipH="1">
            <a:off x="9779924" y="1748877"/>
            <a:ext cx="2402378" cy="510912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seño personalizado">
  <p:cSld name="3_Diseño personalizado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8" name="Google Shape;28;p10"/>
          <p:cNvSpPr/>
          <p:nvPr/>
        </p:nvSpPr>
        <p:spPr>
          <a:xfrm>
            <a:off x="0" y="0"/>
            <a:ext cx="2444620" cy="6858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29D"/>
              </a:buClr>
              <a:buSzPts val="2400"/>
              <a:buNone/>
              <a:defRPr sz="2400">
                <a:solidFill>
                  <a:srgbClr val="8C929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D"/>
              </a:buClr>
              <a:buSzPts val="2000"/>
              <a:buNone/>
              <a:defRPr sz="2000">
                <a:solidFill>
                  <a:srgbClr val="8C929D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D"/>
              </a:buClr>
              <a:buSzPts val="1800"/>
              <a:buNone/>
              <a:defRPr sz="1800">
                <a:solidFill>
                  <a:srgbClr val="8C929D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D"/>
              </a:buClr>
              <a:buSzPts val="1600"/>
              <a:buNone/>
              <a:defRPr sz="1600">
                <a:solidFill>
                  <a:srgbClr val="8C929D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D"/>
              </a:buClr>
              <a:buSzPts val="1600"/>
              <a:buNone/>
              <a:defRPr sz="1600">
                <a:solidFill>
                  <a:srgbClr val="8C929D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D"/>
              </a:buClr>
              <a:buSzPts val="1600"/>
              <a:buNone/>
              <a:defRPr sz="1600">
                <a:solidFill>
                  <a:srgbClr val="8C929D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D"/>
              </a:buClr>
              <a:buSzPts val="1600"/>
              <a:buNone/>
              <a:defRPr sz="1600">
                <a:solidFill>
                  <a:srgbClr val="8C929D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D"/>
              </a:buClr>
              <a:buSzPts val="1600"/>
              <a:buNone/>
              <a:defRPr sz="1600">
                <a:solidFill>
                  <a:srgbClr val="8C929D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D"/>
              </a:buClr>
              <a:buSzPts val="1600"/>
              <a:buNone/>
              <a:defRPr sz="1600">
                <a:solidFill>
                  <a:srgbClr val="8C929D"/>
                </a:solidFill>
              </a:defRPr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C92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C92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C92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C929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C929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C929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C929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C929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C929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C929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C929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lfDCQVDXyT7_bi05lwxStopy6VXnERj0/view" TargetMode="External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FE4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9736" y="0"/>
            <a:ext cx="685252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>
            <p:ph type="title"/>
          </p:nvPr>
        </p:nvSpPr>
        <p:spPr>
          <a:xfrm>
            <a:off x="763025" y="3510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lang="es-ES" sz="4400">
                <a:latin typeface="Montserrat"/>
                <a:ea typeface="Montserrat"/>
                <a:cs typeface="Montserrat"/>
                <a:sym typeface="Montserrat"/>
              </a:rPr>
              <a:t>Equipo Talentos Inclusivos en el Centro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763025" y="1676751"/>
            <a:ext cx="6672900" cy="22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700" marR="5080" rtl="0" algn="l">
              <a:lnSpc>
                <a:spcPct val="13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S" sz="2300" u="sng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Sta Teresa de Jesús ( Carmelitas Ourense) </a:t>
            </a:r>
            <a:endParaRPr b="1" i="1" sz="2300" u="sng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marR="5080" rtl="0" algn="l">
              <a:lnSpc>
                <a:spcPct val="13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S" sz="1500" u="sng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Profesores: </a:t>
            </a:r>
            <a:r>
              <a:rPr lang="es-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Luis Miguel Pérez Sotelo, Isabel Carrillo Paz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l">
              <a:lnSpc>
                <a:spcPct val="13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l">
              <a:lnSpc>
                <a:spcPct val="13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l">
              <a:lnSpc>
                <a:spcPct val="13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ctr">
              <a:lnSpc>
                <a:spcPct val="13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9600" y="3187325"/>
            <a:ext cx="1720400" cy="84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4720" y="1061825"/>
            <a:ext cx="3385280" cy="223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225" y="2527000"/>
            <a:ext cx="5708550" cy="411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"/>
          <p:cNvSpPr txBox="1"/>
          <p:nvPr/>
        </p:nvSpPr>
        <p:spPr>
          <a:xfrm>
            <a:off x="6661700" y="3187325"/>
            <a:ext cx="3000000" cy="37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marR="5080" rtl="0" algn="l">
              <a:lnSpc>
                <a:spcPct val="13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S" sz="1500" u="sng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Alumn@s: </a:t>
            </a:r>
            <a:endParaRPr b="1" i="1" sz="1500" u="sng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5080" rtl="0" algn="l">
              <a:lnSpc>
                <a:spcPct val="13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Patricia López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5080" rtl="0" algn="l">
              <a:lnSpc>
                <a:spcPct val="13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Xoán Garrido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5080" rtl="0" algn="l">
              <a:lnSpc>
                <a:spcPct val="13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Pablo González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5080" rtl="0" algn="l">
              <a:lnSpc>
                <a:spcPct val="13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Adriana Gómez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5080" rtl="0" algn="l">
              <a:lnSpc>
                <a:spcPct val="13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Pablo Rodríguez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5080" rtl="0" algn="l">
              <a:lnSpc>
                <a:spcPct val="13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Inés Arias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5080" rtl="0" algn="l">
              <a:lnSpc>
                <a:spcPct val="13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Pedro Gómez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5080" rtl="0" algn="l">
              <a:lnSpc>
                <a:spcPct val="13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Brais Suárez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5080" rtl="0" algn="l">
              <a:lnSpc>
                <a:spcPct val="13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Nicolás Rodríguez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5080" rtl="0" algn="l">
              <a:lnSpc>
                <a:spcPct val="13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Milagros Iglesias </a:t>
            </a:r>
            <a:endParaRPr b="1" i="1" sz="1500" u="sng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marR="5080" rtl="0" algn="l">
              <a:lnSpc>
                <a:spcPct val="13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500" u="sng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/>
          <p:nvPr/>
        </p:nvSpPr>
        <p:spPr>
          <a:xfrm>
            <a:off x="8064325" y="4659175"/>
            <a:ext cx="3822900" cy="1833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b="0" i="0" lang="es-ES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¿Qué nos ha aportado el proyecto Talentos Inclusivos?</a:t>
            </a:r>
            <a:endParaRPr b="0" i="0" sz="4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233825" y="1935500"/>
            <a:ext cx="3822900" cy="1833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369425" y="2043200"/>
            <a:ext cx="3551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Adaptación y flexibilidad: </a:t>
            </a: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Aprender a adaptar métodos de enseñanza para satisfacer las diversas necesidades de los estudiantes . Esto incluye el uso de nuevas tecnologías y modificación de materiales educativos.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4336950" y="2696288"/>
            <a:ext cx="3822900" cy="1833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4399025" y="2874475"/>
            <a:ext cx="3551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Empatía y compresión</a:t>
            </a:r>
            <a:r>
              <a:rPr b="1"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Desarrollar una mayor empatía y comprensión al entender las barreras a las que se enfrentan las personas con discapacidad y al trabajar en un entorno que requiere atención y sensibilidad a estas diferencias.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4149075" y="4784300"/>
            <a:ext cx="3687300" cy="1325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4320150" y="4784288"/>
            <a:ext cx="3551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Enfoque en habilidades y potencial: </a:t>
            </a: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Cambiar el enfoque tradicional de enseñanza hacia uno que valora y potencia las habilidades y talentos individuales</a:t>
            </a: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8064325" y="4659175"/>
            <a:ext cx="35517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 colaborativo</a:t>
            </a:r>
            <a:r>
              <a:rPr b="1"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Experimentar la importancia del trabajo en equipo y la colaboración con otros profesionales, aprender del equipo del CITIC, valorar la importancia de terapeutas, psicólogos y familiares para poder ofrecer un apoyo integral.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175625" y="5112150"/>
            <a:ext cx="3822900" cy="1262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369425" y="5219850"/>
            <a:ext cx="3551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Diversidad e inclusión</a:t>
            </a:r>
            <a:r>
              <a:rPr b="1"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Apreciar la riqueza que la diversidad aporta al entorno educativo y laboral, y entender cómo la inclusión beneficia a todos.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8293025" y="1649588"/>
            <a:ext cx="3822900" cy="1833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8575675" y="1935500"/>
            <a:ext cx="3551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Impacto personal y comunitario</a:t>
            </a:r>
            <a:r>
              <a:rPr b="1"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Sentir la satisfacción de contribuir al desarrollo y empoderamiento de individuos para poder alcanzar su máximo potencial y participar activamente en la sociedad.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lang="es-ES" sz="4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Reto seleccionado</a:t>
            </a:r>
            <a:br>
              <a:rPr lang="es-ES" sz="4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/>
          </a:p>
        </p:txBody>
      </p:sp>
      <p:sp>
        <p:nvSpPr>
          <p:cNvPr id="140" name="Google Shape;140;p4"/>
          <p:cNvSpPr txBox="1"/>
          <p:nvPr/>
        </p:nvSpPr>
        <p:spPr>
          <a:xfrm>
            <a:off x="282348" y="1690700"/>
            <a:ext cx="7360200" cy="14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700" marR="5080" rtl="0" algn="ctr">
              <a:lnSpc>
                <a:spcPct val="13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Cesta en impresión 3D para colgar en la silla y poder transportar cosas</a:t>
            </a:r>
            <a:endParaRPr i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ctr">
              <a:lnSpc>
                <a:spcPct val="13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fácilmente.</a:t>
            </a:r>
            <a:endParaRPr i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ctr">
              <a:lnSpc>
                <a:spcPct val="1315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1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418671"/>
            <a:ext cx="4728937" cy="3286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2187" y="131746"/>
            <a:ext cx="4240389" cy="328692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"/>
          <p:cNvSpPr txBox="1"/>
          <p:nvPr/>
        </p:nvSpPr>
        <p:spPr>
          <a:xfrm>
            <a:off x="4554698" y="4490725"/>
            <a:ext cx="73602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700" marR="5080" rtl="0" algn="ctr">
              <a:lnSpc>
                <a:spcPct val="13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 esta caja, situada en el lateral de la silla, los usuarios podrán tener a su alcance todo lo que necesiten: móvil, cartera, …</a:t>
            </a:r>
            <a:endParaRPr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ctr">
              <a:lnSpc>
                <a:spcPct val="1315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lang="es-ES" sz="4400">
                <a:latin typeface="Montserrat"/>
                <a:ea typeface="Montserrat"/>
                <a:cs typeface="Montserrat"/>
                <a:sym typeface="Montserrat"/>
              </a:rPr>
              <a:t>El reto paso a paso</a:t>
            </a:r>
            <a:endParaRPr/>
          </a:p>
        </p:txBody>
      </p:sp>
      <p:pic>
        <p:nvPicPr>
          <p:cNvPr id="149" name="Google Shape;149;p5" title="Vídeo educativo explicativo minimalista beis verde oscur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4475" y="1324000"/>
            <a:ext cx="9752275" cy="548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69167"/>
            <a:ext cx="12385890" cy="756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Personalizado 1">
      <a:dk1>
        <a:srgbClr val="2E4663"/>
      </a:dk1>
      <a:lt1>
        <a:srgbClr val="FFFFFF"/>
      </a:lt1>
      <a:dk2>
        <a:srgbClr val="E5E1E6"/>
      </a:dk2>
      <a:lt2>
        <a:srgbClr val="E7E6E6"/>
      </a:lt2>
      <a:accent1>
        <a:srgbClr val="8E9FBC"/>
      </a:accent1>
      <a:accent2>
        <a:srgbClr val="A4BCC2"/>
      </a:accent2>
      <a:accent3>
        <a:srgbClr val="A5A5A5"/>
      </a:accent3>
      <a:accent4>
        <a:srgbClr val="FABBCB"/>
      </a:accent4>
      <a:accent5>
        <a:srgbClr val="5B9BD5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65432A860C51F49A13940189C9056BC" ma:contentTypeVersion="18" ma:contentTypeDescription="Crear nuevo documento." ma:contentTypeScope="" ma:versionID="d87ce35b6c2676e77d99f406862180a1">
  <xsd:schema xmlns:xsd="http://www.w3.org/2001/XMLSchema" xmlns:xs="http://www.w3.org/2001/XMLSchema" xmlns:p="http://schemas.microsoft.com/office/2006/metadata/properties" xmlns:ns2="03d93363-d8e2-4c70-9d54-f7c2b069a0fc" xmlns:ns3="aef4520d-1f3f-4731-8e2e-391172b621dd" targetNamespace="http://schemas.microsoft.com/office/2006/metadata/properties" ma:root="true" ma:fieldsID="5b25b3dbdee9fbc345f4c5a757d561e3" ns2:_="" ns3:_="">
    <xsd:import namespace="03d93363-d8e2-4c70-9d54-f7c2b069a0fc"/>
    <xsd:import namespace="aef4520d-1f3f-4731-8e2e-391172b62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93363-d8e2-4c70-9d54-f7c2b069a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fc408bdd-cd0c-4f6d-91f0-56bd57e0e9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4520d-1f3f-4731-8e2e-391172b621d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41488ce-5c20-4041-9e68-38ccad6e6ccd}" ma:internalName="TaxCatchAll" ma:showField="CatchAllData" ma:web="aef4520d-1f3f-4731-8e2e-391172b621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3710F-9A85-4383-9604-87EEA14E2FA3}"/>
</file>

<file path=customXml/itemProps2.xml><?xml version="1.0" encoding="utf-8"?>
<ds:datastoreItem xmlns:ds="http://schemas.openxmlformats.org/officeDocument/2006/customXml" ds:itemID="{65E2F21A-42A2-4E72-8766-FEB4EAF42F70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2024-02-21T12:41:42Z</dcterms:created>
  <dc:creator>Irene Brage Vázquez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0x010100F65432A860C51F49A13940189C9056BC</vt:lpwstr>
  </property>
  <property fmtid="{D5CDD505-2E9C-101B-9397-08002B2CF9AE}" pid="3" name="MediaServiceImageTags">
    <vt:lpwstr/>
  </property>
</Properties>
</file>