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MOV" ContentType="vide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57" r:id="rId7"/>
    <p:sldId id="262" r:id="rId8"/>
    <p:sldId id="259" r:id="rId9"/>
    <p:sldId id="263" r:id="rId10"/>
    <p:sldId id="267" r:id="rId11"/>
    <p:sldId id="265" r:id="rId12"/>
    <p:sldId id="268" r:id="rId13"/>
    <p:sldId id="269" r:id="rId14"/>
    <p:sldId id="270" r:id="rId15"/>
    <p:sldId id="271" r:id="rId16"/>
    <p:sldId id="272" r:id="rId17"/>
    <p:sldId id="261"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DFE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9" d="100"/>
          <a:sy n="89" d="100"/>
        </p:scale>
        <p:origin x="-486" y="-102"/>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E3A8E70-C786-DB6C-D74E-BFF89F73C42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0A93A5DB-B677-5D8F-717F-29B1839D1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34FC0A30-4DD3-F6A4-951B-6F13ABC01FD3}"/>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5" name="Marcador de pie de página 4">
            <a:extLst>
              <a:ext uri="{FF2B5EF4-FFF2-40B4-BE49-F238E27FC236}">
                <a16:creationId xmlns="" xmlns:a16="http://schemas.microsoft.com/office/drawing/2014/main" id="{F2A039D5-662F-335F-D453-F6FAC8421B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5596A325-6598-DD6B-7E42-37259AA4BC4F}"/>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32651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E7B490C-1943-F2A5-522C-72891D8669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F443022C-3CD6-3330-7689-200036C83FF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ACDDC993-77F0-9FF1-C6EF-8E134E1561F9}"/>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5" name="Marcador de pie de página 4">
            <a:extLst>
              <a:ext uri="{FF2B5EF4-FFF2-40B4-BE49-F238E27FC236}">
                <a16:creationId xmlns="" xmlns:a16="http://schemas.microsoft.com/office/drawing/2014/main" id="{3613BD57-854A-BC6E-DC49-557F638ED2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37D1803B-25D8-5F01-1D94-D37E1F380768}"/>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3690342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53D4D9D5-BB9F-135E-E7F1-3FD3116FC3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51C2A43D-56A9-CE5B-7186-1AAC4B9B7ED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A7EF4CF1-15E0-E329-2EB0-B85D608DBC6C}"/>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5" name="Marcador de pie de página 4">
            <a:extLst>
              <a:ext uri="{FF2B5EF4-FFF2-40B4-BE49-F238E27FC236}">
                <a16:creationId xmlns="" xmlns:a16="http://schemas.microsoft.com/office/drawing/2014/main" id="{091A69A1-53CE-046D-D552-EA1D774F3E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4DBB389C-FEA0-699E-4CBE-43E0BD6E88A4}"/>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3532118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38BB66-86CD-72DD-6A90-3E0DB44D152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C66C35F2-BDD2-643E-71E6-56C85D1B52EF}"/>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4" name="Marcador de pie de página 3">
            <a:extLst>
              <a:ext uri="{FF2B5EF4-FFF2-40B4-BE49-F238E27FC236}">
                <a16:creationId xmlns="" xmlns:a16="http://schemas.microsoft.com/office/drawing/2014/main" id="{2D66F243-38D9-BC14-DF4E-15C6916CD27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329CF604-C747-E303-B177-E658AA4DB3F4}"/>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357953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6" name="Triángulo rectángulo 5">
            <a:extLst>
              <a:ext uri="{FF2B5EF4-FFF2-40B4-BE49-F238E27FC236}">
                <a16:creationId xmlns="" xmlns:a16="http://schemas.microsoft.com/office/drawing/2014/main" id="{E2F6D889-65F1-0482-94CC-1BD56C07BE1C}"/>
              </a:ext>
            </a:extLst>
          </p:cNvPr>
          <p:cNvSpPr/>
          <p:nvPr userDrawn="1"/>
        </p:nvSpPr>
        <p:spPr>
          <a:xfrm flipH="1">
            <a:off x="9779924" y="1748877"/>
            <a:ext cx="2402378" cy="5109123"/>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 xmlns:a16="http://schemas.microsoft.com/office/drawing/2014/main" id="{D5BF69DD-47C6-18DA-1DF7-7C7A4FD1A1D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EDBE2145-04FE-9654-D45D-0E021F03F20E}"/>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4" name="Marcador de pie de página 3">
            <a:extLst>
              <a:ext uri="{FF2B5EF4-FFF2-40B4-BE49-F238E27FC236}">
                <a16:creationId xmlns="" xmlns:a16="http://schemas.microsoft.com/office/drawing/2014/main" id="{1120AAB0-F45E-D8C4-2809-C5C10301601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B53A56D5-9BB0-C5FF-F864-B5280CE321E7}"/>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710067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6" name="Triángulo rectángulo 5">
            <a:extLst>
              <a:ext uri="{FF2B5EF4-FFF2-40B4-BE49-F238E27FC236}">
                <a16:creationId xmlns="" xmlns:a16="http://schemas.microsoft.com/office/drawing/2014/main" id="{E568DA1A-B591-CDAD-050B-BB0A1AF743A1}"/>
              </a:ext>
            </a:extLst>
          </p:cNvPr>
          <p:cNvSpPr/>
          <p:nvPr userDrawn="1"/>
        </p:nvSpPr>
        <p:spPr>
          <a:xfrm>
            <a:off x="1" y="0"/>
            <a:ext cx="2244436" cy="6858000"/>
          </a:xfrm>
          <a:prstGeom prst="rtTriangl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 name="Título 1">
            <a:extLst>
              <a:ext uri="{FF2B5EF4-FFF2-40B4-BE49-F238E27FC236}">
                <a16:creationId xmlns="" xmlns:a16="http://schemas.microsoft.com/office/drawing/2014/main" id="{E88061B6-1951-55BC-6990-5EAD9EF5928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3F7FF946-F422-57B1-FDCD-ACD8DE281D8D}"/>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4" name="Marcador de pie de página 3">
            <a:extLst>
              <a:ext uri="{FF2B5EF4-FFF2-40B4-BE49-F238E27FC236}">
                <a16:creationId xmlns="" xmlns:a16="http://schemas.microsoft.com/office/drawing/2014/main" id="{88F37DE9-8ABE-4ED8-4468-A652AEA854A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645CD927-A697-2282-A99B-520320490158}"/>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366882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D61AE4C-7818-C940-DA1D-BBB15D59878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CDC9B4E0-FFE0-40F3-6015-A2A923E4FAB0}"/>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4" name="Marcador de pie de página 3">
            <a:extLst>
              <a:ext uri="{FF2B5EF4-FFF2-40B4-BE49-F238E27FC236}">
                <a16:creationId xmlns="" xmlns:a16="http://schemas.microsoft.com/office/drawing/2014/main" id="{CE3E30FA-DBB1-EC92-55FC-52910D993BB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93520440-66BA-9233-CD0A-EEE0AB96DF4E}"/>
              </a:ext>
            </a:extLst>
          </p:cNvPr>
          <p:cNvSpPr>
            <a:spLocks noGrp="1"/>
          </p:cNvSpPr>
          <p:nvPr>
            <p:ph type="sldNum" sz="quarter" idx="12"/>
          </p:nvPr>
        </p:nvSpPr>
        <p:spPr/>
        <p:txBody>
          <a:bodyPr/>
          <a:lstStyle/>
          <a:p>
            <a:fld id="{B196776E-BE4A-4204-94ED-F5E935A5C44B}" type="slidenum">
              <a:rPr lang="es-ES" smtClean="0"/>
              <a:pPr/>
              <a:t>‹Nº›</a:t>
            </a:fld>
            <a:endParaRPr lang="es-ES"/>
          </a:p>
        </p:txBody>
      </p:sp>
      <p:sp>
        <p:nvSpPr>
          <p:cNvPr id="6" name="Triángulo rectángulo 5">
            <a:extLst>
              <a:ext uri="{FF2B5EF4-FFF2-40B4-BE49-F238E27FC236}">
                <a16:creationId xmlns="" xmlns:a16="http://schemas.microsoft.com/office/drawing/2014/main" id="{7B3098F8-C575-8623-04AE-1734EEB0AA75}"/>
              </a:ext>
            </a:extLst>
          </p:cNvPr>
          <p:cNvSpPr/>
          <p:nvPr userDrawn="1"/>
        </p:nvSpPr>
        <p:spPr>
          <a:xfrm>
            <a:off x="0" y="0"/>
            <a:ext cx="2444620" cy="6858000"/>
          </a:xfrm>
          <a:prstGeom prst="rtTriangl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943058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1420743-35ED-FBE8-5E0D-9728D71182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0119F26C-EEA2-3125-BE91-E23ECA22319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8747543C-BD4B-FBB5-70B4-E9F88C7B0016}"/>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5" name="Marcador de pie de página 4">
            <a:extLst>
              <a:ext uri="{FF2B5EF4-FFF2-40B4-BE49-F238E27FC236}">
                <a16:creationId xmlns="" xmlns:a16="http://schemas.microsoft.com/office/drawing/2014/main" id="{A37A8B57-2D25-D822-FBA6-5AA299705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392A9E76-2706-BF26-5828-7F4FE8498C71}"/>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279816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FD2E365-8F9A-7736-B96C-05B97144B78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BEFAC88D-8A89-F567-A9FF-BE697826A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DD43E4E2-4F40-CB41-2D23-409380533BA9}"/>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5" name="Marcador de pie de página 4">
            <a:extLst>
              <a:ext uri="{FF2B5EF4-FFF2-40B4-BE49-F238E27FC236}">
                <a16:creationId xmlns="" xmlns:a16="http://schemas.microsoft.com/office/drawing/2014/main" id="{E292FCF1-F659-7EB9-627F-AD332E6A01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9D49106A-2956-705A-AD24-81214E191393}"/>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1902684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C9BCC21-4D39-83E6-D5ED-67373D9859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EEF438E3-18E3-EC6E-8161-2E5FABA32D8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6E799420-33C7-D9E0-1657-CBCD2F34F7E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2EE10B58-377F-763F-4577-F4DC7C109261}"/>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6" name="Marcador de pie de página 5">
            <a:extLst>
              <a:ext uri="{FF2B5EF4-FFF2-40B4-BE49-F238E27FC236}">
                <a16:creationId xmlns="" xmlns:a16="http://schemas.microsoft.com/office/drawing/2014/main" id="{CD51FBD7-71CA-1A33-A283-F60D16C2104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759D797A-899F-7B62-2185-6A66F60CD8F8}"/>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2222502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0D1B745-CBEF-5082-978C-2E3F237691B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CE42AA77-FC09-AC1E-6873-D173DAC6C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EC2123AD-544F-F9F2-E5F6-4A78332C76C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C5FA1B07-8237-8F3A-B84A-6FA2D9854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80FF3278-CA32-6866-3C01-84AD2F89A21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EB587288-580E-86F5-ED02-9A4F0BF58EA9}"/>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8" name="Marcador de pie de página 7">
            <a:extLst>
              <a:ext uri="{FF2B5EF4-FFF2-40B4-BE49-F238E27FC236}">
                <a16:creationId xmlns="" xmlns:a16="http://schemas.microsoft.com/office/drawing/2014/main" id="{FBE1F993-BA5D-75E0-E0F6-E056BFF699E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 xmlns:a16="http://schemas.microsoft.com/office/drawing/2014/main" id="{621809FB-5464-98F3-D59A-6E35DE6A6D6D}"/>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3237693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589E5C7-A6DB-B245-1F5A-E88AFFFA10B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879F3C33-CB71-BF54-61E3-30F75D48F7B6}"/>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4" name="Marcador de pie de página 3">
            <a:extLst>
              <a:ext uri="{FF2B5EF4-FFF2-40B4-BE49-F238E27FC236}">
                <a16:creationId xmlns="" xmlns:a16="http://schemas.microsoft.com/office/drawing/2014/main" id="{5D7D3AA8-8D1D-CF7A-B7C4-536FD5F5756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C04AF3E1-7849-0336-1CC4-62328AAA7861}"/>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98929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1EA301DF-4B27-82B2-896D-4ECD168C247D}"/>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3" name="Marcador de pie de página 2">
            <a:extLst>
              <a:ext uri="{FF2B5EF4-FFF2-40B4-BE49-F238E27FC236}">
                <a16:creationId xmlns="" xmlns:a16="http://schemas.microsoft.com/office/drawing/2014/main" id="{ED660937-D3F9-F7F3-7594-41CC366B60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 xmlns:a16="http://schemas.microsoft.com/office/drawing/2014/main" id="{7AA2C020-2623-DAC1-1986-7AB9F94BFE66}"/>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92230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CD37EF7-823F-2090-414C-FFC816CE3C4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7E1E9F21-FDF4-EE59-A946-A6554F441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CAA5AE8E-BAB4-D9B8-B39F-4AF01510C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B041CC6E-7BDF-CC96-57AE-B26D49E4E3A3}"/>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6" name="Marcador de pie de página 5">
            <a:extLst>
              <a:ext uri="{FF2B5EF4-FFF2-40B4-BE49-F238E27FC236}">
                <a16:creationId xmlns="" xmlns:a16="http://schemas.microsoft.com/office/drawing/2014/main" id="{6DDE17E7-93EF-246C-3F13-1826F0ACC8F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422D01E7-FC4D-E7D3-6D3A-386F4B4B3C10}"/>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47642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95B6C6F-C7B5-B0DA-5880-176D353FEF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6F40A2E5-A930-B0FB-7B6C-6657C72C8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5E6BB802-9D0B-7FA0-E26A-C0FD80CD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277716B-F72A-7034-5211-B428ADDCB02F}"/>
              </a:ext>
            </a:extLst>
          </p:cNvPr>
          <p:cNvSpPr>
            <a:spLocks noGrp="1"/>
          </p:cNvSpPr>
          <p:nvPr>
            <p:ph type="dt" sz="half" idx="10"/>
          </p:nvPr>
        </p:nvSpPr>
        <p:spPr/>
        <p:txBody>
          <a:bodyPr/>
          <a:lstStyle/>
          <a:p>
            <a:fld id="{6DDEA6FB-5122-41D1-959B-1926D982FDF0}" type="datetimeFigureOut">
              <a:rPr lang="es-ES" smtClean="0"/>
              <a:pPr/>
              <a:t>27/06/2024</a:t>
            </a:fld>
            <a:endParaRPr lang="es-ES"/>
          </a:p>
        </p:txBody>
      </p:sp>
      <p:sp>
        <p:nvSpPr>
          <p:cNvPr id="6" name="Marcador de pie de página 5">
            <a:extLst>
              <a:ext uri="{FF2B5EF4-FFF2-40B4-BE49-F238E27FC236}">
                <a16:creationId xmlns="" xmlns:a16="http://schemas.microsoft.com/office/drawing/2014/main" id="{6E643F6D-4870-26EE-321F-CBBB6AE477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7F08A60C-E73F-1BBC-09F2-23764927A59B}"/>
              </a:ext>
            </a:extLst>
          </p:cNvPr>
          <p:cNvSpPr>
            <a:spLocks noGrp="1"/>
          </p:cNvSpPr>
          <p:nvPr>
            <p:ph type="sldNum" sz="quarter" idx="12"/>
          </p:nvPr>
        </p:nvSpPr>
        <p:spPr/>
        <p:txBody>
          <a:body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2123315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AC830EB2-0B6F-F7A7-57C0-2745211F7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FA9092FF-E6B7-3783-0A4A-D0E695912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FDE8F005-E866-3D1E-5363-6E8556698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EA6FB-5122-41D1-959B-1926D982FDF0}" type="datetimeFigureOut">
              <a:rPr lang="es-ES" smtClean="0"/>
              <a:pPr/>
              <a:t>27/06/2024</a:t>
            </a:fld>
            <a:endParaRPr lang="es-ES"/>
          </a:p>
        </p:txBody>
      </p:sp>
      <p:sp>
        <p:nvSpPr>
          <p:cNvPr id="5" name="Marcador de pie de página 4">
            <a:extLst>
              <a:ext uri="{FF2B5EF4-FFF2-40B4-BE49-F238E27FC236}">
                <a16:creationId xmlns="" xmlns:a16="http://schemas.microsoft.com/office/drawing/2014/main" id="{12835283-DB70-830D-E937-F301CB8EF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 xmlns:a16="http://schemas.microsoft.com/office/drawing/2014/main" id="{F2CFA581-142B-010E-C729-0F6770CA1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6776E-BE4A-4204-94ED-F5E935A5C44B}" type="slidenum">
              <a:rPr lang="es-ES" smtClean="0"/>
              <a:pPr/>
              <a:t>‹Nº›</a:t>
            </a:fld>
            <a:endParaRPr lang="es-ES"/>
          </a:p>
        </p:txBody>
      </p:sp>
    </p:spTree>
    <p:extLst>
      <p:ext uri="{BB962C8B-B14F-4D97-AF65-F5344CB8AC3E}">
        <p14:creationId xmlns:p14="http://schemas.microsoft.com/office/powerpoint/2010/main" xmlns="" val="811829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arcade.makecode.com/S60634-48035-54963-7865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scratch.mit.edu/projects/1042468946"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scratch.mit.edu/projects/1042468946"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1.xml"/><Relationship Id="rId1" Type="http://schemas.openxmlformats.org/officeDocument/2006/relationships/video" Target="../media/media1.MO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FE4"/>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7CF661EF-BCAE-5E44-A0AA-350A3ADE55D0}"/>
              </a:ext>
            </a:extLst>
          </p:cNvPr>
          <p:cNvPicPr>
            <a:picLocks noChangeAspect="1"/>
          </p:cNvPicPr>
          <p:nvPr/>
        </p:nvPicPr>
        <p:blipFill>
          <a:blip r:embed="rId2" cstate="print"/>
          <a:stretch>
            <a:fillRect/>
          </a:stretch>
        </p:blipFill>
        <p:spPr>
          <a:xfrm>
            <a:off x="2669736" y="0"/>
            <a:ext cx="6852527" cy="6858000"/>
          </a:xfrm>
          <a:prstGeom prst="rect">
            <a:avLst/>
          </a:prstGeom>
        </p:spPr>
      </p:pic>
    </p:spTree>
    <p:extLst>
      <p:ext uri="{BB962C8B-B14F-4D97-AF65-F5344CB8AC3E}">
        <p14:creationId xmlns:p14="http://schemas.microsoft.com/office/powerpoint/2010/main" xmlns="" val="38439769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Reto de 4º ESO</a:t>
            </a:r>
            <a:endParaRPr lang="es-ES" dirty="0"/>
          </a:p>
        </p:txBody>
      </p:sp>
      <p:sp>
        <p:nvSpPr>
          <p:cNvPr id="3" name="2 Marcador de contenido"/>
          <p:cNvSpPr>
            <a:spLocks noGrp="1"/>
          </p:cNvSpPr>
          <p:nvPr>
            <p:ph idx="1"/>
          </p:nvPr>
        </p:nvSpPr>
        <p:spPr/>
        <p:txBody>
          <a:bodyPr/>
          <a:lstStyle/>
          <a:p>
            <a:r>
              <a:rPr lang="es-ES" dirty="0" smtClean="0"/>
              <a:t>El reto consistía en programar varios videojuegos “clásicos” para que pudiese ser utilizados por las personas con diversidad funcional.</a:t>
            </a:r>
          </a:p>
          <a:p>
            <a:r>
              <a:rPr lang="es-ES" dirty="0" smtClean="0"/>
              <a:t>Nuestros alumnos usaron varias plataformas de programación para crear los siguientes videojuegos:</a:t>
            </a:r>
          </a:p>
          <a:p>
            <a:pPr>
              <a:buNone/>
            </a:pPr>
            <a:endParaRPr lang="es-ES" dirty="0" smtClean="0"/>
          </a:p>
          <a:p>
            <a:pPr lvl="1"/>
            <a:r>
              <a:rPr lang="es-ES" dirty="0" smtClean="0">
                <a:hlinkClick r:id="rId2"/>
              </a:rPr>
              <a:t>Juego de </a:t>
            </a:r>
            <a:r>
              <a:rPr lang="es-ES" dirty="0" err="1" smtClean="0">
                <a:hlinkClick r:id="rId2"/>
              </a:rPr>
              <a:t>snake</a:t>
            </a:r>
            <a:r>
              <a:rPr lang="es-ES" dirty="0" smtClean="0"/>
              <a:t>. Creado con </a:t>
            </a:r>
            <a:r>
              <a:rPr lang="es-ES" dirty="0" err="1" smtClean="0"/>
              <a:t>Makecode</a:t>
            </a:r>
            <a:r>
              <a:rPr lang="es-ES" dirty="0" smtClean="0"/>
              <a:t>, que es una plataforma gratuita de Microsoft para programar en línea. En el hiperenlace se puede acceder al juego, que tiene varios niveles de dificultad. En la siguiente diapositiva se muestra parte del código del programa:</a:t>
            </a:r>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400" dirty="0" smtClean="0"/>
              <a:t>Estas son las primeras </a:t>
            </a:r>
            <a:r>
              <a:rPr lang="es-ES" sz="2400" dirty="0" err="1" smtClean="0"/>
              <a:t>línas</a:t>
            </a:r>
            <a:r>
              <a:rPr lang="es-ES" sz="2400" dirty="0" smtClean="0"/>
              <a:t> del código del programa</a:t>
            </a:r>
            <a:endParaRPr lang="es-ES" sz="2400" dirty="0"/>
          </a:p>
        </p:txBody>
      </p:sp>
      <p:pic>
        <p:nvPicPr>
          <p:cNvPr id="6" name="5 Marcador de contenido" descr="Capturasnake.JPG"/>
          <p:cNvPicPr>
            <a:picLocks noGrp="1" noChangeAspect="1"/>
          </p:cNvPicPr>
          <p:nvPr>
            <p:ph idx="1"/>
          </p:nvPr>
        </p:nvPicPr>
        <p:blipFill>
          <a:blip r:embed="rId2" cstate="print"/>
          <a:stretch>
            <a:fillRect/>
          </a:stretch>
        </p:blipFill>
        <p:spPr>
          <a:xfrm>
            <a:off x="4176292" y="1825625"/>
            <a:ext cx="3839416" cy="435133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400" dirty="0" smtClean="0">
                <a:latin typeface="+mn-lt"/>
                <a:hlinkClick r:id="rId2"/>
              </a:rPr>
              <a:t>Juego de </a:t>
            </a:r>
            <a:r>
              <a:rPr lang="es-ES" sz="2400" dirty="0" err="1" smtClean="0">
                <a:latin typeface="+mn-lt"/>
                <a:hlinkClick r:id="rId2"/>
              </a:rPr>
              <a:t>tetris</a:t>
            </a:r>
            <a:r>
              <a:rPr lang="es-ES" sz="2400" dirty="0" smtClean="0">
                <a:latin typeface="+mn-lt"/>
              </a:rPr>
              <a:t>: creado con </a:t>
            </a:r>
            <a:r>
              <a:rPr lang="es-ES" sz="2400" dirty="0" err="1" smtClean="0">
                <a:latin typeface="+mn-lt"/>
              </a:rPr>
              <a:t>scratch</a:t>
            </a:r>
            <a:r>
              <a:rPr lang="es-ES" sz="2400" dirty="0" smtClean="0">
                <a:latin typeface="+mn-lt"/>
              </a:rPr>
              <a:t>, la </a:t>
            </a:r>
            <a:r>
              <a:rPr lang="es-ES" sz="2400" dirty="0" smtClean="0">
                <a:latin typeface="+mn-lt"/>
              </a:rPr>
              <a:t>plataforma de </a:t>
            </a:r>
            <a:r>
              <a:rPr lang="es-ES" sz="2400" dirty="0" smtClean="0">
                <a:latin typeface="+mn-lt"/>
              </a:rPr>
              <a:t>programación de </a:t>
            </a:r>
            <a:r>
              <a:rPr lang="es-ES" sz="2400" dirty="0" smtClean="0">
                <a:latin typeface="+mn-lt"/>
              </a:rPr>
              <a:t>bloques </a:t>
            </a:r>
            <a:r>
              <a:rPr lang="es-ES" sz="2400" dirty="0" smtClean="0">
                <a:latin typeface="+mn-lt"/>
              </a:rPr>
              <a:t>del MIT, ideal para aprender a programar</a:t>
            </a:r>
            <a:endParaRPr lang="es-ES" sz="2400" dirty="0">
              <a:latin typeface="+mn-lt"/>
            </a:endParaRPr>
          </a:p>
        </p:txBody>
      </p:sp>
      <p:pic>
        <p:nvPicPr>
          <p:cNvPr id="4" name="3 Marcador de contenido" descr="Captura_tetris.JPG"/>
          <p:cNvPicPr>
            <a:picLocks noGrp="1" noChangeAspect="1"/>
          </p:cNvPicPr>
          <p:nvPr>
            <p:ph idx="1"/>
          </p:nvPr>
        </p:nvPicPr>
        <p:blipFill>
          <a:blip r:embed="rId3" cstate="print"/>
          <a:stretch>
            <a:fillRect/>
          </a:stretch>
        </p:blipFill>
        <p:spPr>
          <a:xfrm>
            <a:off x="1425949" y="2061779"/>
            <a:ext cx="5283532" cy="3166437"/>
          </a:xfrm>
        </p:spPr>
      </p:pic>
      <p:pic>
        <p:nvPicPr>
          <p:cNvPr id="5" name="4 Imagen" descr="Captura_snake2.JPG"/>
          <p:cNvPicPr>
            <a:picLocks noChangeAspect="1"/>
          </p:cNvPicPr>
          <p:nvPr/>
        </p:nvPicPr>
        <p:blipFill>
          <a:blip r:embed="rId4" cstate="print"/>
          <a:stretch>
            <a:fillRect/>
          </a:stretch>
        </p:blipFill>
        <p:spPr>
          <a:xfrm>
            <a:off x="7660509" y="2280845"/>
            <a:ext cx="2981325" cy="27051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z="2400" dirty="0" smtClean="0">
                <a:latin typeface="+mn-lt"/>
                <a:hlinkClick r:id="rId2"/>
              </a:rPr>
              <a:t>Juego de </a:t>
            </a:r>
            <a:r>
              <a:rPr lang="es-ES" sz="2400" dirty="0" err="1" smtClean="0">
                <a:latin typeface="+mn-lt"/>
                <a:hlinkClick r:id="rId2"/>
              </a:rPr>
              <a:t>pacman</a:t>
            </a:r>
            <a:r>
              <a:rPr lang="es-ES" sz="2400" dirty="0" smtClean="0">
                <a:latin typeface="+mn-lt"/>
              </a:rPr>
              <a:t>: creado también con </a:t>
            </a:r>
            <a:r>
              <a:rPr lang="es-ES" sz="2400" dirty="0" err="1" smtClean="0">
                <a:latin typeface="+mn-lt"/>
              </a:rPr>
              <a:t>scratch</a:t>
            </a:r>
            <a:r>
              <a:rPr lang="es-ES" sz="2400" dirty="0" smtClean="0">
                <a:latin typeface="+mn-lt"/>
              </a:rPr>
              <a:t>. Este juego es de bastante dificultad, por lo que solo se pudo programar una parte.</a:t>
            </a:r>
            <a:endParaRPr lang="es-ES" dirty="0"/>
          </a:p>
        </p:txBody>
      </p:sp>
      <p:pic>
        <p:nvPicPr>
          <p:cNvPr id="4" name="3 Marcador de contenido" descr="Captura_packmam1.JPG"/>
          <p:cNvPicPr>
            <a:picLocks noGrp="1" noChangeAspect="1"/>
          </p:cNvPicPr>
          <p:nvPr>
            <p:ph idx="1"/>
          </p:nvPr>
        </p:nvPicPr>
        <p:blipFill>
          <a:blip r:embed="rId3" cstate="print"/>
          <a:stretch>
            <a:fillRect/>
          </a:stretch>
        </p:blipFill>
        <p:spPr>
          <a:xfrm>
            <a:off x="5484102" y="1807285"/>
            <a:ext cx="6137553" cy="3609816"/>
          </a:xfrm>
        </p:spPr>
      </p:pic>
      <p:pic>
        <p:nvPicPr>
          <p:cNvPr id="5" name="4 Imagen" descr="Captura_packman2.JPG"/>
          <p:cNvPicPr>
            <a:picLocks noChangeAspect="1"/>
          </p:cNvPicPr>
          <p:nvPr/>
        </p:nvPicPr>
        <p:blipFill>
          <a:blip r:embed="rId4" cstate="print"/>
          <a:stretch>
            <a:fillRect/>
          </a:stretch>
        </p:blipFill>
        <p:spPr>
          <a:xfrm>
            <a:off x="933113" y="1839782"/>
            <a:ext cx="3950858" cy="448301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4983E3EF-4FE6-DD5F-19D4-8938EC0A7DB0}"/>
              </a:ext>
            </a:extLst>
          </p:cNvPr>
          <p:cNvPicPr>
            <a:picLocks noChangeAspect="1"/>
          </p:cNvPicPr>
          <p:nvPr/>
        </p:nvPicPr>
        <p:blipFill>
          <a:blip r:embed="rId2" cstate="print"/>
          <a:stretch>
            <a:fillRect/>
          </a:stretch>
        </p:blipFill>
        <p:spPr>
          <a:xfrm>
            <a:off x="0" y="-569167"/>
            <a:ext cx="12385890" cy="7562850"/>
          </a:xfrm>
          <a:prstGeom prst="rect">
            <a:avLst/>
          </a:prstGeom>
        </p:spPr>
      </p:pic>
    </p:spTree>
    <p:extLst>
      <p:ext uri="{BB962C8B-B14F-4D97-AF65-F5344CB8AC3E}">
        <p14:creationId xmlns:p14="http://schemas.microsoft.com/office/powerpoint/2010/main" xmlns="" val="2628748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xmlns="" val="1426716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3FC474F-AD83-565E-1F95-8ED5FE2C6F22}"/>
              </a:ext>
            </a:extLst>
          </p:cNvPr>
          <p:cNvSpPr>
            <a:spLocks noGrp="1"/>
          </p:cNvSpPr>
          <p:nvPr>
            <p:ph type="title"/>
          </p:nvPr>
        </p:nvSpPr>
        <p:spPr/>
        <p:txBody>
          <a:bodyPr/>
          <a:lstStyle/>
          <a:p>
            <a:r>
              <a:rPr lang="es-ES" sz="4400" dirty="0">
                <a:latin typeface="Montserrat" panose="00000500000000000000" pitchFamily="50" charset="0"/>
              </a:rPr>
              <a:t>Equipo Talentos Inclusivos en el Centro</a:t>
            </a:r>
            <a:endParaRPr lang="es-ES" dirty="0"/>
          </a:p>
        </p:txBody>
      </p:sp>
      <p:sp>
        <p:nvSpPr>
          <p:cNvPr id="4" name="TextBox 3"/>
          <p:cNvSpPr txBox="1"/>
          <p:nvPr/>
        </p:nvSpPr>
        <p:spPr>
          <a:xfrm>
            <a:off x="749025" y="2458298"/>
            <a:ext cx="4038219" cy="2862322"/>
          </a:xfrm>
          <a:prstGeom prst="rect">
            <a:avLst/>
          </a:prstGeom>
          <a:noFill/>
        </p:spPr>
        <p:txBody>
          <a:bodyPr wrap="square" rtlCol="0">
            <a:spAutoFit/>
          </a:bodyPr>
          <a:lstStyle/>
          <a:p>
            <a:r>
              <a:rPr lang="en-US" sz="4800" dirty="0" smtClean="0"/>
              <a:t>IES DE SOUTOMAIOR</a:t>
            </a:r>
          </a:p>
          <a:p>
            <a:endParaRPr lang="en-US" sz="4800" dirty="0" smtClean="0"/>
          </a:p>
          <a:p>
            <a:r>
              <a:rPr lang="en-US" dirty="0" smtClean="0"/>
              <a:t>9 ALUMNOS DE 1º DE BACHARELATO</a:t>
            </a:r>
          </a:p>
          <a:p>
            <a:r>
              <a:rPr lang="en-US" dirty="0" smtClean="0"/>
              <a:t>8 ALUMNOS DE 4º DA ESO</a:t>
            </a:r>
            <a:endParaRPr lang="en-US" dirty="0"/>
          </a:p>
        </p:txBody>
      </p:sp>
      <p:pic>
        <p:nvPicPr>
          <p:cNvPr id="5" name="Picture 4" descr="Captura de pantalla 2024-06-24 a las 19.18.40.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03526" y="1715183"/>
            <a:ext cx="6692964" cy="3807093"/>
          </a:xfrm>
          <a:prstGeom prst="rect">
            <a:avLst/>
          </a:prstGeom>
        </p:spPr>
      </p:pic>
    </p:spTree>
    <p:extLst>
      <p:ext uri="{BB962C8B-B14F-4D97-AF65-F5344CB8AC3E}">
        <p14:creationId xmlns:p14="http://schemas.microsoft.com/office/powerpoint/2010/main" xmlns="" val="1110186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926D5CCD-46EF-A0BB-B5C4-7CA3EA4A9B12}"/>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latin typeface="Montserrat" panose="00000500000000000000" pitchFamily="50" charset="0"/>
              </a:rPr>
              <a:t>¿Qué nos ha aportado el proyecto Talentos Inclusivos?</a:t>
            </a:r>
            <a:endParaRPr lang="es-ES" dirty="0"/>
          </a:p>
        </p:txBody>
      </p:sp>
      <p:sp>
        <p:nvSpPr>
          <p:cNvPr id="2" name="TextBox 1"/>
          <p:cNvSpPr txBox="1"/>
          <p:nvPr/>
        </p:nvSpPr>
        <p:spPr>
          <a:xfrm>
            <a:off x="765308" y="1790813"/>
            <a:ext cx="11426692" cy="4801315"/>
          </a:xfrm>
          <a:prstGeom prst="rect">
            <a:avLst/>
          </a:prstGeom>
          <a:noFill/>
        </p:spPr>
        <p:txBody>
          <a:bodyPr wrap="square" rtlCol="0">
            <a:spAutoFit/>
          </a:bodyPr>
          <a:lstStyle/>
          <a:p>
            <a:endParaRPr lang="es-ES_tradnl" dirty="0"/>
          </a:p>
          <a:p>
            <a:r>
              <a:rPr lang="en-US" dirty="0" smtClean="0"/>
              <a:t>  </a:t>
            </a:r>
            <a:r>
              <a:rPr lang="es-ES_tradnl" dirty="0" smtClean="0"/>
              <a:t>Para </a:t>
            </a:r>
            <a:r>
              <a:rPr lang="es-ES_tradnl" dirty="0"/>
              <a:t>los Alumnos</a:t>
            </a:r>
            <a:r>
              <a:rPr lang="es-ES_tradnl" dirty="0" smtClean="0"/>
              <a:t>:</a:t>
            </a:r>
            <a:r>
              <a:rPr lang="en-US" dirty="0" smtClean="0"/>
              <a:t>  </a:t>
            </a:r>
            <a:endParaRPr lang="es-ES_tradnl" dirty="0"/>
          </a:p>
          <a:p>
            <a:r>
              <a:rPr lang="es-ES_tradnl" dirty="0"/>
              <a:t>1. </a:t>
            </a:r>
            <a:r>
              <a:rPr lang="en-US" dirty="0" smtClean="0"/>
              <a:t>  </a:t>
            </a:r>
            <a:r>
              <a:rPr lang="es-ES_tradnl" dirty="0" smtClean="0"/>
              <a:t>Desarrollo </a:t>
            </a:r>
            <a:r>
              <a:rPr lang="es-ES_tradnl" dirty="0"/>
              <a:t>de </a:t>
            </a:r>
            <a:r>
              <a:rPr lang="es-ES_tradnl" dirty="0" smtClean="0"/>
              <a:t>Habilidades</a:t>
            </a:r>
            <a:r>
              <a:rPr lang="en-US" dirty="0" smtClean="0"/>
              <a:t>  </a:t>
            </a:r>
            <a:r>
              <a:rPr lang="es-ES_tradnl" dirty="0" smtClean="0"/>
              <a:t>: </a:t>
            </a:r>
            <a:r>
              <a:rPr lang="es-ES_tradnl" dirty="0"/>
              <a:t>Fomenta el desarrollo de habilidades creativas, técnicas y sociales mediante la participación en actividades innovadoras y colaborativas.</a:t>
            </a:r>
          </a:p>
          <a:p>
            <a:r>
              <a:rPr lang="es-ES_tradnl" dirty="0"/>
              <a:t>2. </a:t>
            </a:r>
            <a:r>
              <a:rPr lang="en-US" dirty="0" smtClean="0"/>
              <a:t>  </a:t>
            </a:r>
            <a:r>
              <a:rPr lang="es-ES_tradnl" dirty="0" smtClean="0"/>
              <a:t>Inclusión </a:t>
            </a:r>
            <a:r>
              <a:rPr lang="es-ES_tradnl" dirty="0"/>
              <a:t>y </a:t>
            </a:r>
            <a:r>
              <a:rPr lang="es-ES_tradnl" dirty="0" smtClean="0"/>
              <a:t>Diversidad</a:t>
            </a:r>
            <a:r>
              <a:rPr lang="en-US" dirty="0" smtClean="0"/>
              <a:t>  </a:t>
            </a:r>
            <a:r>
              <a:rPr lang="es-ES_tradnl" dirty="0" smtClean="0"/>
              <a:t>: </a:t>
            </a:r>
            <a:r>
              <a:rPr lang="es-ES_tradnl" dirty="0"/>
              <a:t>Promueve la inclusión al trabajar en equipos diversos, sensibilizándose y </a:t>
            </a:r>
            <a:r>
              <a:rPr lang="es-ES_tradnl" dirty="0" err="1"/>
              <a:t>empatizando</a:t>
            </a:r>
            <a:r>
              <a:rPr lang="es-ES_tradnl" dirty="0"/>
              <a:t> con las necesidades de todos los compañeros.</a:t>
            </a:r>
          </a:p>
          <a:p>
            <a:pPr marL="342900" indent="-342900">
              <a:buAutoNum type="arabicPeriod" startAt="3"/>
            </a:pPr>
            <a:r>
              <a:rPr lang="es-ES_tradnl" dirty="0" smtClean="0"/>
              <a:t>Confianza </a:t>
            </a:r>
            <a:r>
              <a:rPr lang="es-ES_tradnl" dirty="0"/>
              <a:t>y </a:t>
            </a:r>
            <a:r>
              <a:rPr lang="es-ES_tradnl" dirty="0" smtClean="0"/>
              <a:t>Autoestima</a:t>
            </a:r>
            <a:r>
              <a:rPr lang="en-US" dirty="0" smtClean="0"/>
              <a:t>  </a:t>
            </a:r>
            <a:r>
              <a:rPr lang="es-ES_tradnl" dirty="0" smtClean="0"/>
              <a:t>: </a:t>
            </a:r>
            <a:r>
              <a:rPr lang="es-ES_tradnl" dirty="0"/>
              <a:t>Mejora la confianza y la autoestima al ver reconocidas sus habilidades y esfuerzos en un entorno positivo.</a:t>
            </a:r>
          </a:p>
          <a:p>
            <a:r>
              <a:rPr lang="es-ES_tradnl" dirty="0" smtClean="0"/>
              <a:t>Para </a:t>
            </a:r>
            <a:r>
              <a:rPr lang="es-ES_tradnl" dirty="0"/>
              <a:t>los Profesores</a:t>
            </a:r>
            <a:r>
              <a:rPr lang="es-ES_tradnl" dirty="0" smtClean="0"/>
              <a:t>:</a:t>
            </a:r>
            <a:r>
              <a:rPr lang="en-US" dirty="0" smtClean="0"/>
              <a:t>  </a:t>
            </a:r>
            <a:endParaRPr lang="es-ES_tradnl" dirty="0"/>
          </a:p>
          <a:p>
            <a:r>
              <a:rPr lang="es-ES_tradnl" dirty="0"/>
              <a:t>1. </a:t>
            </a:r>
            <a:r>
              <a:rPr lang="en-US" dirty="0" smtClean="0"/>
              <a:t>  </a:t>
            </a:r>
            <a:r>
              <a:rPr lang="es-ES_tradnl" dirty="0" smtClean="0"/>
              <a:t>Innovación Pedagógica</a:t>
            </a:r>
            <a:r>
              <a:rPr lang="en-US" dirty="0" smtClean="0"/>
              <a:t>  </a:t>
            </a:r>
            <a:r>
              <a:rPr lang="es-ES_tradnl" dirty="0" smtClean="0"/>
              <a:t>: </a:t>
            </a:r>
            <a:r>
              <a:rPr lang="es-ES_tradnl" dirty="0"/>
              <a:t>Permite explorar y aplicar métodos pedagógicos innovadores que integran la inclusión y la diversidad en la enseñanza.</a:t>
            </a:r>
          </a:p>
          <a:p>
            <a:r>
              <a:rPr lang="es-ES_tradnl" dirty="0"/>
              <a:t>2. </a:t>
            </a:r>
            <a:r>
              <a:rPr lang="en-US" dirty="0" smtClean="0"/>
              <a:t>  </a:t>
            </a:r>
            <a:r>
              <a:rPr lang="es-ES_tradnl" dirty="0" smtClean="0"/>
              <a:t>Formación Continua</a:t>
            </a:r>
            <a:r>
              <a:rPr lang="en-US" dirty="0" smtClean="0"/>
              <a:t>  </a:t>
            </a:r>
            <a:r>
              <a:rPr lang="es-ES_tradnl" dirty="0" smtClean="0"/>
              <a:t>: </a:t>
            </a:r>
            <a:r>
              <a:rPr lang="es-ES_tradnl" dirty="0"/>
              <a:t>Ofrece oportunidades de formación continua en técnicas y recursos educativos inclusivos.</a:t>
            </a:r>
          </a:p>
          <a:p>
            <a:r>
              <a:rPr lang="es-ES_tradnl" dirty="0"/>
              <a:t>3. </a:t>
            </a:r>
            <a:r>
              <a:rPr lang="en-US" dirty="0" smtClean="0"/>
              <a:t>  </a:t>
            </a:r>
            <a:r>
              <a:rPr lang="es-ES_tradnl" dirty="0" smtClean="0"/>
              <a:t>Cohesión </a:t>
            </a:r>
            <a:r>
              <a:rPr lang="es-ES_tradnl" dirty="0"/>
              <a:t>y </a:t>
            </a:r>
            <a:r>
              <a:rPr lang="es-ES_tradnl" dirty="0" smtClean="0"/>
              <a:t>Colaboración</a:t>
            </a:r>
            <a:r>
              <a:rPr lang="en-US" dirty="0" smtClean="0"/>
              <a:t>  </a:t>
            </a:r>
            <a:r>
              <a:rPr lang="es-ES_tradnl" dirty="0" smtClean="0"/>
              <a:t>: </a:t>
            </a:r>
            <a:r>
              <a:rPr lang="es-ES_tradnl" dirty="0"/>
              <a:t>Fortalece la cohesión y colaboración entre el profesorado al trabajar en proyectos conjuntos y compartir buenas prácticas.</a:t>
            </a:r>
          </a:p>
          <a:p>
            <a:endParaRPr lang="es-ES_tradnl" dirty="0"/>
          </a:p>
          <a:p>
            <a:r>
              <a:rPr lang="es-ES_tradnl" dirty="0"/>
              <a:t>En conjunto, la participación en Talentos Inclusivos enriquece la experiencia educativa, promueve una cultura de inclusión y diversidad, y contribuye al desarrollo integral de alumnos y profesores.</a:t>
            </a:r>
            <a:endParaRPr lang="en-US" dirty="0"/>
          </a:p>
        </p:txBody>
      </p:sp>
    </p:spTree>
    <p:extLst>
      <p:ext uri="{BB962C8B-B14F-4D97-AF65-F5344CB8AC3E}">
        <p14:creationId xmlns:p14="http://schemas.microsoft.com/office/powerpoint/2010/main" xmlns="" val="1697571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F883305-B046-4A47-8223-1CA1FBE97FBD}"/>
              </a:ext>
            </a:extLst>
          </p:cNvPr>
          <p:cNvSpPr>
            <a:spLocks noGrp="1"/>
          </p:cNvSpPr>
          <p:nvPr>
            <p:ph type="title"/>
          </p:nvPr>
        </p:nvSpPr>
        <p:spPr/>
        <p:txBody>
          <a:bodyPr/>
          <a:lstStyle/>
          <a:p>
            <a:r>
              <a:rPr lang="es-ES" sz="4400" kern="0" dirty="0">
                <a:solidFill>
                  <a:schemeClr val="tx1"/>
                </a:solidFill>
                <a:latin typeface="Montserrat" panose="00000500000000000000" pitchFamily="50" charset="0"/>
              </a:rPr>
              <a:t>Retos seleccionados</a:t>
            </a:r>
            <a:br>
              <a:rPr lang="es-ES" sz="4400" kern="0" dirty="0">
                <a:solidFill>
                  <a:schemeClr val="tx1"/>
                </a:solidFill>
                <a:latin typeface="Montserrat" panose="00000500000000000000" pitchFamily="50" charset="0"/>
              </a:rPr>
            </a:br>
            <a:endParaRPr lang="es-ES" dirty="0"/>
          </a:p>
        </p:txBody>
      </p:sp>
      <p:sp>
        <p:nvSpPr>
          <p:cNvPr id="3" name="CuadroTexto 2">
            <a:extLst>
              <a:ext uri="{FF2B5EF4-FFF2-40B4-BE49-F238E27FC236}">
                <a16:creationId xmlns="" xmlns:a16="http://schemas.microsoft.com/office/drawing/2014/main" id="{4A6530AA-2288-DEA5-DB95-A6B140598084}"/>
              </a:ext>
            </a:extLst>
          </p:cNvPr>
          <p:cNvSpPr txBox="1"/>
          <p:nvPr/>
        </p:nvSpPr>
        <p:spPr>
          <a:xfrm>
            <a:off x="3355910" y="934363"/>
            <a:ext cx="8836090" cy="805990"/>
          </a:xfrm>
          <a:prstGeom prst="rect">
            <a:avLst/>
          </a:prstGeom>
          <a:noFill/>
        </p:spPr>
        <p:txBody>
          <a:bodyPr wrap="square" rtlCol="0">
            <a:spAutoFit/>
          </a:bodyPr>
          <a:lstStyle/>
          <a:p>
            <a:pPr marL="12700" marR="5080" algn="ctr">
              <a:lnSpc>
                <a:spcPct val="131500"/>
              </a:lnSpc>
              <a:spcBef>
                <a:spcPts val="100"/>
              </a:spcBef>
            </a:pPr>
            <a:r>
              <a:rPr lang="es-ES" i="1" dirty="0">
                <a:latin typeface="Montserrat" panose="00000500000000000000" pitchFamily="50" charset="0"/>
              </a:rPr>
              <a:t>Breve explicación de los retos escogidos por el centro</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4" name="TextBox 3"/>
          <p:cNvSpPr txBox="1"/>
          <p:nvPr/>
        </p:nvSpPr>
        <p:spPr>
          <a:xfrm>
            <a:off x="976988" y="1611732"/>
            <a:ext cx="9655901" cy="1569660"/>
          </a:xfrm>
          <a:prstGeom prst="rect">
            <a:avLst/>
          </a:prstGeom>
          <a:noFill/>
        </p:spPr>
        <p:txBody>
          <a:bodyPr wrap="square" rtlCol="0">
            <a:spAutoFit/>
          </a:bodyPr>
          <a:lstStyle/>
          <a:p>
            <a:r>
              <a:rPr lang="es-ES_tradnl" sz="2400" dirty="0"/>
              <a:t>Mediante la pulsación de dos botones Hacer un Si/No: Con la pulsación de uno de los botones hacer que el </a:t>
            </a:r>
            <a:r>
              <a:rPr lang="es-ES_tradnl" sz="2400" dirty="0" err="1"/>
              <a:t>micro:bit</a:t>
            </a:r>
            <a:r>
              <a:rPr lang="es-ES_tradnl" sz="2400" dirty="0"/>
              <a:t> reprodujera un sonido y mostrara un tic, y con la pulsación del otro pulsador reprodujera un sonido distinto y mostrara una X.</a:t>
            </a:r>
            <a:endParaRPr lang="en-US" sz="2400" dirty="0"/>
          </a:p>
        </p:txBody>
      </p:sp>
    </p:spTree>
    <p:extLst>
      <p:ext uri="{BB962C8B-B14F-4D97-AF65-F5344CB8AC3E}">
        <p14:creationId xmlns:p14="http://schemas.microsoft.com/office/powerpoint/2010/main" xmlns="" val="3362481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E4884CA-D280-F374-8BC8-0B0E60EC3888}"/>
              </a:ext>
            </a:extLst>
          </p:cNvPr>
          <p:cNvSpPr>
            <a:spLocks noGrp="1"/>
          </p:cNvSpPr>
          <p:nvPr>
            <p:ph type="title"/>
          </p:nvPr>
        </p:nvSpPr>
        <p:spPr/>
        <p:txBody>
          <a:bodyPr/>
          <a:lstStyle/>
          <a:p>
            <a:r>
              <a:rPr lang="es-ES" sz="4400" dirty="0">
                <a:latin typeface="Montserrat" panose="00000500000000000000" pitchFamily="50" charset="0"/>
              </a:rPr>
              <a:t>El reto paso a paso</a:t>
            </a:r>
            <a:endParaRPr lang="es-ES" dirty="0"/>
          </a:p>
        </p:txBody>
      </p:sp>
      <p:sp>
        <p:nvSpPr>
          <p:cNvPr id="3" name="CuadroTexto 2">
            <a:extLst>
              <a:ext uri="{FF2B5EF4-FFF2-40B4-BE49-F238E27FC236}">
                <a16:creationId xmlns="" xmlns:a16="http://schemas.microsoft.com/office/drawing/2014/main" id="{A0040916-2AF1-C05A-F066-FA0ED855896D}"/>
              </a:ext>
            </a:extLst>
          </p:cNvPr>
          <p:cNvSpPr txBox="1"/>
          <p:nvPr/>
        </p:nvSpPr>
        <p:spPr>
          <a:xfrm>
            <a:off x="5495082" y="171577"/>
            <a:ext cx="5901106" cy="1562864"/>
          </a:xfrm>
          <a:prstGeom prst="rect">
            <a:avLst/>
          </a:prstGeom>
          <a:noFill/>
        </p:spPr>
        <p:txBody>
          <a:bodyPr wrap="square" rtlCol="0">
            <a:spAutoFit/>
          </a:bodyPr>
          <a:lstStyle/>
          <a:p>
            <a:r>
              <a:rPr lang="es-ES" sz="1800" i="1" dirty="0">
                <a:latin typeface="Montserrat" panose="00000500000000000000" pitchFamily="50" charset="0"/>
              </a:rPr>
              <a:t>Explicación de los materiales y herramientas utilizadas </a:t>
            </a:r>
          </a:p>
          <a:p>
            <a:r>
              <a:rPr lang="es-ES" sz="1800" i="1" dirty="0">
                <a:latin typeface="Montserrat" panose="00000500000000000000" pitchFamily="50" charset="0"/>
              </a:rPr>
              <a:t>Explicación de los pasos que se siguieron para realizar el reto, acompañado de imágenes y vídeos del proceso si es posible</a:t>
            </a:r>
          </a:p>
          <a:p>
            <a:pPr marL="12700" marR="5080" algn="ctr">
              <a:lnSpc>
                <a:spcPct val="131500"/>
              </a:lnSpc>
              <a:spcBef>
                <a:spcPts val="100"/>
              </a:spcBef>
            </a:pPr>
            <a:endParaRPr lang="es-ES" i="1" dirty="0">
              <a:latin typeface="Montserrat" panose="00000500000000000000" pitchFamily="50" charset="0"/>
              <a:cs typeface="Trebuchet MS"/>
            </a:endParaRPr>
          </a:p>
        </p:txBody>
      </p:sp>
      <p:sp>
        <p:nvSpPr>
          <p:cNvPr id="5" name="TextBox 4"/>
          <p:cNvSpPr txBox="1"/>
          <p:nvPr/>
        </p:nvSpPr>
        <p:spPr>
          <a:xfrm>
            <a:off x="965037" y="1494409"/>
            <a:ext cx="9802450" cy="3416320"/>
          </a:xfrm>
          <a:prstGeom prst="rect">
            <a:avLst/>
          </a:prstGeom>
          <a:noFill/>
        </p:spPr>
        <p:txBody>
          <a:bodyPr wrap="square" rtlCol="0">
            <a:spAutoFit/>
          </a:bodyPr>
          <a:lstStyle/>
          <a:p>
            <a:pPr fontAlgn="base"/>
            <a:r>
              <a:rPr lang="es-ES_tradnl" sz="2400" b="1" dirty="0"/>
              <a:t>Hardware necesario</a:t>
            </a:r>
            <a:r>
              <a:rPr lang="es-ES_tradnl" sz="2400" b="1" dirty="0" smtClean="0"/>
              <a:t>:</a:t>
            </a:r>
          </a:p>
          <a:p>
            <a:pPr lvl="1" fontAlgn="base"/>
            <a:r>
              <a:rPr lang="es-ES_tradnl" sz="2400" b="1" dirty="0" smtClean="0"/>
              <a:t>Mediante </a:t>
            </a:r>
            <a:r>
              <a:rPr lang="es-ES_tradnl" sz="2400" b="1" dirty="0"/>
              <a:t>diseño </a:t>
            </a:r>
            <a:r>
              <a:rPr lang="es-ES_tradnl" sz="2400" b="1" dirty="0" smtClean="0"/>
              <a:t>3D se imprimió una </a:t>
            </a:r>
            <a:r>
              <a:rPr lang="es-ES_tradnl" sz="2400" b="1" dirty="0"/>
              <a:t>caja hecha de  filamento </a:t>
            </a:r>
            <a:r>
              <a:rPr lang="es-ES_tradnl" sz="2400" b="1" dirty="0" smtClean="0"/>
              <a:t> PLA</a:t>
            </a:r>
            <a:endParaRPr lang="es-ES_tradnl" sz="2400" b="1" dirty="0"/>
          </a:p>
          <a:p>
            <a:pPr lvl="1" fontAlgn="base"/>
            <a:r>
              <a:rPr lang="es-ES_tradnl" sz="2400" b="1" dirty="0" err="1"/>
              <a:t>Microbit</a:t>
            </a:r>
            <a:endParaRPr lang="es-ES_tradnl" sz="2400" b="1" dirty="0"/>
          </a:p>
          <a:p>
            <a:pPr lvl="1" fontAlgn="base"/>
            <a:r>
              <a:rPr lang="es-ES_tradnl" sz="2400" b="1" dirty="0"/>
              <a:t>Cable USB (Para uso de la misma en ordenador).</a:t>
            </a:r>
            <a:endParaRPr lang="es-ES_tradnl" sz="2800" dirty="0"/>
          </a:p>
          <a:p>
            <a:pPr lvl="1" fontAlgn="base"/>
            <a:r>
              <a:rPr lang="es-ES_tradnl" sz="2400" b="1" dirty="0"/>
              <a:t>Batería y el conector de la </a:t>
            </a:r>
            <a:r>
              <a:rPr lang="es-ES_tradnl" sz="2400" b="1" dirty="0" smtClean="0"/>
              <a:t>batería.</a:t>
            </a:r>
          </a:p>
          <a:p>
            <a:pPr lvl="1" fontAlgn="base"/>
            <a:r>
              <a:rPr lang="en-US" sz="2400" b="1" dirty="0"/>
              <a:t>P</a:t>
            </a:r>
            <a:r>
              <a:rPr lang="es-ES_tradnl" sz="2400" b="1" dirty="0" err="1"/>
              <a:t>ulsadores</a:t>
            </a:r>
            <a:r>
              <a:rPr lang="es-ES_tradnl" sz="2400" b="1" dirty="0"/>
              <a:t>  grandes de 10 cm de diámetro </a:t>
            </a:r>
            <a:endParaRPr lang="es-ES_tradnl" sz="2400" b="1" dirty="0" smtClean="0"/>
          </a:p>
          <a:p>
            <a:pPr lvl="1" fontAlgn="base"/>
            <a:r>
              <a:rPr lang="en-US" sz="2400" b="1" dirty="0" smtClean="0"/>
              <a:t>C</a:t>
            </a:r>
            <a:r>
              <a:rPr lang="es-ES_tradnl" sz="2400" b="1" dirty="0" err="1" smtClean="0"/>
              <a:t>ables</a:t>
            </a:r>
            <a:r>
              <a:rPr lang="es-ES_tradnl" sz="2400" b="1" dirty="0" smtClean="0"/>
              <a:t> pinzas de cocodrilo</a:t>
            </a:r>
            <a:endParaRPr lang="es-ES_tradnl" sz="2400" b="1" dirty="0"/>
          </a:p>
          <a:p>
            <a:pPr fontAlgn="base"/>
            <a:r>
              <a:rPr lang="es-ES_tradnl" sz="2400" b="1" dirty="0"/>
              <a:t>Software necesario:</a:t>
            </a:r>
            <a:endParaRPr lang="es-ES_tradnl" sz="2800" dirty="0"/>
          </a:p>
          <a:p>
            <a:pPr lvl="1" fontAlgn="base"/>
            <a:r>
              <a:rPr lang="es-ES_tradnl" sz="2400" b="1" dirty="0" smtClean="0"/>
              <a:t>Programa hecho en Microsoft </a:t>
            </a:r>
            <a:r>
              <a:rPr lang="es-ES_tradnl" sz="2400" b="1" dirty="0" err="1"/>
              <a:t>MakeCode</a:t>
            </a:r>
            <a:r>
              <a:rPr lang="es-ES_tradnl" sz="2400" b="1" dirty="0" smtClean="0"/>
              <a:t>.</a:t>
            </a:r>
            <a:endParaRPr lang="es-ES_tradnl" sz="2800" dirty="0"/>
          </a:p>
        </p:txBody>
      </p:sp>
    </p:spTree>
    <p:extLst>
      <p:ext uri="{BB962C8B-B14F-4D97-AF65-F5344CB8AC3E}">
        <p14:creationId xmlns:p14="http://schemas.microsoft.com/office/powerpoint/2010/main" xmlns="" val="3824482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aptura de pantalla 2024-06-24 a las 19.29.58.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33500" y="838200"/>
            <a:ext cx="9512300" cy="5181600"/>
          </a:xfrm>
          <a:prstGeom prst="rect">
            <a:avLst/>
          </a:prstGeom>
        </p:spPr>
      </p:pic>
    </p:spTree>
    <p:extLst>
      <p:ext uri="{BB962C8B-B14F-4D97-AF65-F5344CB8AC3E}">
        <p14:creationId xmlns:p14="http://schemas.microsoft.com/office/powerpoint/2010/main" xmlns="" val="2564231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Guía para el uso del sistema</a:t>
            </a:r>
            <a:r>
              <a:rPr lang="es-ES_tradnl" sz="4800" dirty="0"/>
              <a:t/>
            </a:r>
            <a:br>
              <a:rPr lang="es-ES_tradnl" sz="4800" dirty="0"/>
            </a:br>
            <a:endParaRPr lang="en-US" dirty="0"/>
          </a:p>
        </p:txBody>
      </p:sp>
      <p:sp>
        <p:nvSpPr>
          <p:cNvPr id="3" name="TextBox 2"/>
          <p:cNvSpPr txBox="1"/>
          <p:nvPr/>
        </p:nvSpPr>
        <p:spPr>
          <a:xfrm>
            <a:off x="1009555" y="1497770"/>
            <a:ext cx="10909702" cy="5170647"/>
          </a:xfrm>
          <a:prstGeom prst="rect">
            <a:avLst/>
          </a:prstGeom>
          <a:noFill/>
        </p:spPr>
        <p:txBody>
          <a:bodyPr wrap="square" rtlCol="0">
            <a:spAutoFit/>
          </a:bodyPr>
          <a:lstStyle/>
          <a:p>
            <a:pPr marL="1588" lvl="1" algn="just" fontAlgn="base"/>
            <a:r>
              <a:rPr lang="es-ES_tradnl" sz="2800" b="1" dirty="0" smtClean="0"/>
              <a:t>El </a:t>
            </a:r>
            <a:r>
              <a:rPr lang="es-ES_tradnl" sz="2800" b="1" dirty="0"/>
              <a:t>primer botón (Botón A, el de la izquierda) se usará para que en la pantalla aparezca un sí, mientras que suena una melodía que ayudará a la persona que está manteniendo una conversación con el usuario a entender mejor lo que el usuario quiera decir, acto seguido aparecerá una cara sonriente</a:t>
            </a:r>
            <a:r>
              <a:rPr lang="es-ES_tradnl" sz="2800" b="1" dirty="0" smtClean="0"/>
              <a:t>.</a:t>
            </a:r>
          </a:p>
          <a:p>
            <a:pPr marL="1588" lvl="1" algn="just" fontAlgn="base"/>
            <a:endParaRPr lang="es-ES_tradnl" sz="3200" dirty="0"/>
          </a:p>
          <a:p>
            <a:pPr marL="0" lvl="1" algn="just" fontAlgn="base"/>
            <a:r>
              <a:rPr lang="es-ES_tradnl" sz="2800" b="1" dirty="0"/>
              <a:t>El segundo botón (botón B, el de la derecha) se usará para que en la pantalla aparezca un no, mientras que suena una melodía que ayudará a la persona con la que se está comunicando el usuario entender mejor el mensaje que el usuario intenta mandar, acto seguido aparecerá una cara triste.</a:t>
            </a:r>
            <a:endParaRPr lang="es-ES_tradnl" sz="3200" dirty="0"/>
          </a:p>
          <a:p>
            <a:pPr algn="just"/>
            <a:endParaRPr lang="en-US" dirty="0"/>
          </a:p>
        </p:txBody>
      </p:sp>
    </p:spTree>
    <p:extLst>
      <p:ext uri="{BB962C8B-B14F-4D97-AF65-F5344CB8AC3E}">
        <p14:creationId xmlns:p14="http://schemas.microsoft.com/office/powerpoint/2010/main" xmlns="" val="37732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IMG_0261.MO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477863" y="552310"/>
            <a:ext cx="3546950" cy="6305689"/>
          </a:xfrm>
          <a:prstGeom prst="rect">
            <a:avLst/>
          </a:prstGeom>
        </p:spPr>
      </p:pic>
    </p:spTree>
    <p:extLst>
      <p:ext uri="{BB962C8B-B14F-4D97-AF65-F5344CB8AC3E}">
        <p14:creationId xmlns:p14="http://schemas.microsoft.com/office/powerpoint/2010/main" xmlns="" val="2346351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Tema de Office">
  <a:themeElements>
    <a:clrScheme name="Personalizado 1">
      <a:dk1>
        <a:srgbClr val="2E4663"/>
      </a:dk1>
      <a:lt1>
        <a:srgbClr val="FFFFFF"/>
      </a:lt1>
      <a:dk2>
        <a:srgbClr val="E5E1E6"/>
      </a:dk2>
      <a:lt2>
        <a:srgbClr val="E7E6E6"/>
      </a:lt2>
      <a:accent1>
        <a:srgbClr val="8E9FBC"/>
      </a:accent1>
      <a:accent2>
        <a:srgbClr val="A4BCC2"/>
      </a:accent2>
      <a:accent3>
        <a:srgbClr val="A5A5A5"/>
      </a:accent3>
      <a:accent4>
        <a:srgbClr val="FABBCB"/>
      </a:accent4>
      <a:accent5>
        <a:srgbClr val="5B9BD5"/>
      </a:accent5>
      <a:accent6>
        <a:srgbClr val="FFFFFF"/>
      </a:accent6>
      <a:hlink>
        <a:srgbClr val="0563C1"/>
      </a:hlink>
      <a:folHlink>
        <a:srgbClr val="954F72"/>
      </a:folHlink>
    </a:clrScheme>
    <a:fontScheme name="Personalizado 1">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d93363-d8e2-4c70-9d54-f7c2b069a0fc">
      <Terms xmlns="http://schemas.microsoft.com/office/infopath/2007/PartnerControls"/>
    </lcf76f155ced4ddcb4097134ff3c332f>
    <TaxCatchAll xmlns="aef4520d-1f3f-4731-8e2e-391172b621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F65432A860C51F49A13940189C9056BC" ma:contentTypeVersion="18" ma:contentTypeDescription="Crear nuevo documento." ma:contentTypeScope="" ma:versionID="d87ce35b6c2676e77d99f406862180a1">
  <xsd:schema xmlns:xsd="http://www.w3.org/2001/XMLSchema" xmlns:xs="http://www.w3.org/2001/XMLSchema" xmlns:p="http://schemas.microsoft.com/office/2006/metadata/properties" xmlns:ns2="03d93363-d8e2-4c70-9d54-f7c2b069a0fc" xmlns:ns3="aef4520d-1f3f-4731-8e2e-391172b621dd" targetNamespace="http://schemas.microsoft.com/office/2006/metadata/properties" ma:root="true" ma:fieldsID="5b25b3dbdee9fbc345f4c5a757d561e3" ns2:_="" ns3:_="">
    <xsd:import namespace="03d93363-d8e2-4c70-9d54-f7c2b069a0fc"/>
    <xsd:import namespace="aef4520d-1f3f-4731-8e2e-391172b621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93363-d8e2-4c70-9d54-f7c2b069a0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fc408bdd-cd0c-4f6d-91f0-56bd57e0e9d7"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f4520d-1f3f-4731-8e2e-391172b621dd"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241488ce-5c20-4041-9e68-38ccad6e6ccd}" ma:internalName="TaxCatchAll" ma:showField="CatchAllData" ma:web="aef4520d-1f3f-4731-8e2e-391172b62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5BD7CC-D930-4D33-BCE6-96D6E970EAD3}">
  <ds:schemaRefs>
    <ds:schemaRef ds:uri="http://schemas.microsoft.com/office/2006/metadata/properties"/>
    <ds:schemaRef ds:uri="http://schemas.microsoft.com/office/infopath/2007/PartnerControls"/>
    <ds:schemaRef ds:uri="03d93363-d8e2-4c70-9d54-f7c2b069a0fc"/>
    <ds:schemaRef ds:uri="aef4520d-1f3f-4731-8e2e-391172b621dd"/>
  </ds:schemaRefs>
</ds:datastoreItem>
</file>

<file path=customXml/itemProps2.xml><?xml version="1.0" encoding="utf-8"?>
<ds:datastoreItem xmlns:ds="http://schemas.openxmlformats.org/officeDocument/2006/customXml" ds:itemID="{422E82D8-D66B-4E53-AE6B-137B2190AA95}">
  <ds:schemaRefs>
    <ds:schemaRef ds:uri="http://schemas.microsoft.com/sharepoint/v3/contenttype/forms"/>
  </ds:schemaRefs>
</ds:datastoreItem>
</file>

<file path=customXml/itemProps3.xml><?xml version="1.0" encoding="utf-8"?>
<ds:datastoreItem xmlns:ds="http://schemas.openxmlformats.org/officeDocument/2006/customXml" ds:itemID="{F63AA774-8F7A-4779-B53B-15BFFBCBBF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d93363-d8e2-4c70-9d54-f7c2b069a0fc"/>
    <ds:schemaRef ds:uri="aef4520d-1f3f-4731-8e2e-391172b621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TotalTime>
  <Words>577</Words>
  <Application>Microsoft Office PowerPoint</Application>
  <PresentationFormat>Personalizado</PresentationFormat>
  <Paragraphs>51</Paragraphs>
  <Slides>14</Slides>
  <Notes>0</Notes>
  <HiddenSlides>0</HiddenSlides>
  <MMClips>1</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Tema de Office</vt:lpstr>
      <vt:lpstr>Diapositiva 1</vt:lpstr>
      <vt:lpstr>Diapositiva 2</vt:lpstr>
      <vt:lpstr>Equipo Talentos Inclusivos en el Centro</vt:lpstr>
      <vt:lpstr>Diapositiva 4</vt:lpstr>
      <vt:lpstr>Retos seleccionados </vt:lpstr>
      <vt:lpstr>El reto paso a paso</vt:lpstr>
      <vt:lpstr>Diapositiva 7</vt:lpstr>
      <vt:lpstr>Guía para el uso del sistema </vt:lpstr>
      <vt:lpstr>Diapositiva 9</vt:lpstr>
      <vt:lpstr>Reto de 4º ESO</vt:lpstr>
      <vt:lpstr>Estas son las primeras línas del código del programa</vt:lpstr>
      <vt:lpstr>Juego de tetris: creado con scratch, la plataforma de programación de bloques del MIT, ideal para aprender a programar</vt:lpstr>
      <vt:lpstr>Juego de pacman: creado también con scratch. Este juego es de bastante dificultad, por lo que solo se pudo programar una parte.</vt:lpstr>
      <vt:lpstr>Diapositiva 14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Irene Brage Vázquez</dc:creator>
  <cp:lastModifiedBy>jose_dell</cp:lastModifiedBy>
  <cp:revision>18</cp:revision>
  <dcterms:created xsi:type="dcterms:W3CDTF">2024-02-21T12:41:42Z</dcterms:created>
  <dcterms:modified xsi:type="dcterms:W3CDTF">2024-06-27T08:13:28Z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0x010100F65432A860C51F49A13940189C9056BC</vt:lpwstr>
  </property>
  <property fmtid="{D5CDD505-2E9C-101B-9397-08002B2CF9AE}" pid="3" name="MediaServiceImageTags">
    <vt:lpwstr/>
  </property>
</Properties>
</file>